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0"/>
  </p:notesMasterIdLst>
  <p:sldIdLst>
    <p:sldId id="256" r:id="rId3"/>
    <p:sldId id="290" r:id="rId4"/>
    <p:sldId id="306" r:id="rId5"/>
    <p:sldId id="263" r:id="rId6"/>
    <p:sldId id="305" r:id="rId7"/>
    <p:sldId id="311" r:id="rId8"/>
    <p:sldId id="312" r:id="rId9"/>
    <p:sldId id="325" r:id="rId10"/>
    <p:sldId id="292" r:id="rId11"/>
    <p:sldId id="301" r:id="rId12"/>
    <p:sldId id="293" r:id="rId13"/>
    <p:sldId id="327" r:id="rId14"/>
    <p:sldId id="310" r:id="rId15"/>
    <p:sldId id="328" r:id="rId16"/>
    <p:sldId id="299" r:id="rId17"/>
    <p:sldId id="289" r:id="rId18"/>
    <p:sldId id="271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A3A"/>
    <a:srgbClr val="FFCC00"/>
    <a:srgbClr val="FF6600"/>
    <a:srgbClr val="FF3300"/>
    <a:srgbClr val="009900"/>
    <a:srgbClr val="0000FF"/>
    <a:srgbClr val="D3E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9632" autoAdjust="0"/>
  </p:normalViewPr>
  <p:slideViewPr>
    <p:cSldViewPr>
      <p:cViewPr>
        <p:scale>
          <a:sx n="70" d="100"/>
          <a:sy n="70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037135\Desktop\&#26032;&#24314;%20Microsoft%20Excel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>
              <a:gsLst>
                <a:gs pos="0">
                  <a:srgbClr val="5E9EFF"/>
                </a:gs>
                <a:gs pos="25000">
                  <a:srgbClr val="85C2FF"/>
                </a:gs>
                <a:gs pos="5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invertIfNegative val="0"/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45.7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altLang="en-US" dirty="0" smtClean="0"/>
                      <a:t>72.3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5.7010978537276006E-4"/>
                  <c:y val="4.7357302085675658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0" i="0" u="none" strike="noStrike" kern="1200" baseline="0">
                        <a:solidFill>
                          <a:sysClr val="windowText" lastClr="00000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defRPr>
                    </a:pPr>
                    <a:r>
                      <a:rPr lang="en-US" altLang="en-US" sz="1200" b="0" dirty="0" smtClean="0">
                        <a:latin typeface="微软雅黑" pitchFamily="34" charset="-122"/>
                        <a:ea typeface="微软雅黑" pitchFamily="34" charset="-122"/>
                      </a:rPr>
                      <a:t>120</a:t>
                    </a:r>
                    <a:endParaRPr lang="en-US" altLang="en-US" sz="1200" b="0" dirty="0"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0" i="0" u="none" strike="noStrike" kern="1200" baseline="0">
                        <a:solidFill>
                          <a:sysClr val="windowText" lastClr="00000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defRPr>
                    </a:pPr>
                    <a:r>
                      <a:rPr kumimoji="1" lang="en-US" altLang="zh-CN" sz="1200" b="0" i="0" baseline="0" dirty="0">
                        <a:effectLst/>
                        <a:latin typeface="微软雅黑" pitchFamily="34" charset="-122"/>
                        <a:ea typeface="微软雅黑" pitchFamily="34" charset="-122"/>
                      </a:rPr>
                      <a:t>expected</a:t>
                    </a:r>
                    <a:endParaRPr lang="zh-CN" altLang="zh-CN" sz="1200" b="0" dirty="0">
                      <a:effectLst/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0" i="0" u="none" strike="noStrike" kern="1200" baseline="0">
                        <a:solidFill>
                          <a:sysClr val="windowText" lastClr="00000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defRPr>
                    </a:pPr>
                    <a:endParaRPr lang="en-US" altLang="en-US" sz="11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>
                    <a:latin typeface="微软雅黑" pitchFamily="34" charset="-122"/>
                    <a:ea typeface="微软雅黑" pitchFamily="34" charset="-122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Sheet1!$B$2:$M$2</c:f>
              <c:numCache>
                <c:formatCode>General</c:formatCode>
                <c:ptCount val="12"/>
                <c:pt idx="0">
                  <c:v>4.8</c:v>
                </c:pt>
                <c:pt idx="1">
                  <c:v>5.4</c:v>
                </c:pt>
                <c:pt idx="2">
                  <c:v>6.6</c:v>
                </c:pt>
                <c:pt idx="3">
                  <c:v>7.5</c:v>
                </c:pt>
                <c:pt idx="4">
                  <c:v>8.6999999999999993</c:v>
                </c:pt>
                <c:pt idx="5">
                  <c:v>11</c:v>
                </c:pt>
                <c:pt idx="6">
                  <c:v>18.2</c:v>
                </c:pt>
                <c:pt idx="7">
                  <c:v>26.8</c:v>
                </c:pt>
                <c:pt idx="8">
                  <c:v>31.5</c:v>
                </c:pt>
                <c:pt idx="9">
                  <c:v>45</c:v>
                </c:pt>
                <c:pt idx="10">
                  <c:v>80.599999999999994</c:v>
                </c:pt>
                <c:pt idx="11">
                  <c:v>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993600"/>
        <c:axId val="91995136"/>
        <c:axId val="0"/>
      </c:bar3DChart>
      <c:catAx>
        <c:axId val="9199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91995136"/>
        <c:crosses val="autoZero"/>
        <c:auto val="1"/>
        <c:lblAlgn val="ctr"/>
        <c:lblOffset val="100"/>
        <c:noMultiLvlLbl val="0"/>
      </c:catAx>
      <c:valAx>
        <c:axId val="91995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993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76E1B-D1F4-4E15-80D9-0EA9A25C95CD}" type="datetimeFigureOut">
              <a:rPr lang="zh-TW" altLang="en-US" smtClean="0"/>
              <a:pPr/>
              <a:t>2015/3/4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D9C1A-37E6-4E39-860A-949CAFEE29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583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Worldwide Locations</a:t>
            </a:r>
            <a:r>
              <a:rPr lang="zh-TW" altLang="zh-TW" b="1" dirty="0"/>
              <a:t>全球據點</a:t>
            </a:r>
            <a:r>
              <a:rPr lang="en-US" altLang="zh-TW" b="1" dirty="0"/>
              <a:t>(P4)</a:t>
            </a:r>
          </a:p>
          <a:p>
            <a:pPr marL="165621" indent="-165621">
              <a:buFont typeface="Arial" pitchFamily="34" charset="0"/>
              <a:buChar char="•"/>
            </a:pPr>
            <a:r>
              <a:rPr lang="zh-TW" altLang="zh-TW" dirty="0"/>
              <a:t>總公司東莞，製造生產是立訊精密投注最多心力資源的部份，廠區遍佈兩岸，主要可分為四大基地合計十座廠房，包括廣東、江西</a:t>
            </a:r>
            <a:r>
              <a:rPr lang="en-US" altLang="zh-TW" dirty="0"/>
              <a:t>(</a:t>
            </a:r>
            <a:r>
              <a:rPr lang="zh-TW" altLang="zh-TW" dirty="0"/>
              <a:t>吉安</a:t>
            </a:r>
            <a:r>
              <a:rPr lang="en-US" altLang="zh-TW" dirty="0"/>
              <a:t>)</a:t>
            </a:r>
            <a:r>
              <a:rPr lang="zh-TW" altLang="zh-TW" dirty="0"/>
              <a:t>、昆山、安徽</a:t>
            </a:r>
            <a:r>
              <a:rPr lang="en-US" altLang="zh-TW" dirty="0"/>
              <a:t>(</a:t>
            </a:r>
            <a:r>
              <a:rPr lang="zh-TW" altLang="zh-TW" dirty="0"/>
              <a:t>亳州</a:t>
            </a:r>
            <a:r>
              <a:rPr lang="en-US" altLang="zh-TW" dirty="0"/>
              <a:t>)</a:t>
            </a:r>
            <a:r>
              <a:rPr lang="zh-TW" altLang="zh-TW" dirty="0"/>
              <a:t>四處，</a:t>
            </a:r>
            <a:r>
              <a:rPr lang="en-US" altLang="zh-TW" dirty="0"/>
              <a:t>2004</a:t>
            </a:r>
            <a:r>
              <a:rPr lang="zh-TW" altLang="zh-TW" dirty="0"/>
              <a:t>年立訊精密成立時，位於深圳的首座連接線工廠也於同年落成運作，緊接著幾乎以每年一座的速度，中國各地設立工廠，而從過去幾年的工廠成立與播遷軌跡，也可看出立訊精密務實且彈性的經營策略。</a:t>
            </a:r>
          </a:p>
          <a:p>
            <a:pPr marL="165621" indent="-165621">
              <a:buFont typeface="Arial" pitchFamily="34" charset="0"/>
              <a:buChar char="•"/>
            </a:pPr>
            <a:r>
              <a:rPr lang="en-US" altLang="zh-TW" dirty="0"/>
              <a:t>2006</a:t>
            </a:r>
            <a:r>
              <a:rPr lang="zh-TW" altLang="zh-TW" dirty="0"/>
              <a:t>年江西吉安成立協訊電子原為立訊精密的衛星工廠，因沿海工資上漲，在成本考量下，此決定擴大此處的生產規模，</a:t>
            </a:r>
            <a:r>
              <a:rPr lang="en-US" altLang="zh-TW" dirty="0"/>
              <a:t>2008</a:t>
            </a:r>
            <a:r>
              <a:rPr lang="zh-TW" altLang="zh-TW" dirty="0"/>
              <a:t>年與客戶合資成立博碩科技，後來客戶退資由立訊精密</a:t>
            </a:r>
            <a:r>
              <a:rPr lang="en-US" altLang="zh-TW" dirty="0"/>
              <a:t>75%</a:t>
            </a:r>
            <a:r>
              <a:rPr lang="zh-TW" altLang="zh-TW" dirty="0"/>
              <a:t>自有，</a:t>
            </a:r>
            <a:r>
              <a:rPr lang="en-US" altLang="zh-TW" dirty="0"/>
              <a:t>2009</a:t>
            </a:r>
            <a:r>
              <a:rPr lang="zh-TW" altLang="zh-TW" dirty="0"/>
              <a:t>年為服務筆記型電腦客戶，位於客戶群聚的昆山聯滔廠成立，專職筆記型電腦產品生產，</a:t>
            </a:r>
            <a:r>
              <a:rPr lang="en-US" altLang="zh-TW" dirty="0"/>
              <a:t>2010</a:t>
            </a:r>
            <a:r>
              <a:rPr lang="zh-TW" altLang="zh-TW" dirty="0"/>
              <a:t>年此一廠區因單一客戶的需求龐大，因此成為此客戶的專屬廠區，原來的筆記型電腦應用產品生產則於安徽亳州另設新廠，服務其他客戶，</a:t>
            </a:r>
            <a:r>
              <a:rPr lang="en-US" altLang="zh-TW" dirty="0"/>
              <a:t>2011</a:t>
            </a:r>
            <a:r>
              <a:rPr lang="zh-TW" altLang="zh-TW" dirty="0"/>
              <a:t>年昆山立訊廠成立，負責車載、醫療兩個領域的五金、塑膠沖壓件，另也有連接器生產，</a:t>
            </a:r>
            <a:r>
              <a:rPr lang="en-US" altLang="zh-TW" dirty="0"/>
              <a:t>2012</a:t>
            </a:r>
            <a:r>
              <a:rPr lang="zh-TW" altLang="zh-TW" dirty="0"/>
              <a:t>年立訊精密併購台灣廠商宣德科技的中國連接器廠區東莞立德成立、併購廣東珠海雙贏</a:t>
            </a:r>
            <a:r>
              <a:rPr lang="en-US" altLang="zh-TW" dirty="0"/>
              <a:t>FPC</a:t>
            </a:r>
            <a:r>
              <a:rPr lang="zh-TW" altLang="zh-TW" dirty="0"/>
              <a:t>廠、併購福建福州源光汽車線束廠區、</a:t>
            </a:r>
            <a:r>
              <a:rPr lang="en-US" altLang="zh-TW" dirty="0"/>
              <a:t>2013</a:t>
            </a:r>
            <a:r>
              <a:rPr lang="zh-TW" altLang="zh-TW" dirty="0"/>
              <a:t>年四川遂寧立訊成立，同時投資台灣宣德科技，中國的整體製造佈局趨於完整，</a:t>
            </a:r>
            <a:r>
              <a:rPr lang="en-US" altLang="zh-TW" dirty="0"/>
              <a:t>2013</a:t>
            </a:r>
            <a:r>
              <a:rPr lang="zh-TW" altLang="en-US" dirty="0"/>
              <a:t>年另增加</a:t>
            </a:r>
            <a:r>
              <a:rPr lang="zh-TW" altLang="en-US" dirty="0" smtClean="0"/>
              <a:t>德國</a:t>
            </a:r>
            <a:r>
              <a:rPr lang="en-US" altLang="zh-TW" dirty="0" smtClean="0"/>
              <a:t>(</a:t>
            </a:r>
            <a:r>
              <a:rPr lang="zh-TW" altLang="en-US" dirty="0" smtClean="0"/>
              <a:t>北威州基爾斯佩市</a:t>
            </a:r>
            <a:r>
              <a:rPr lang="en-US" altLang="zh-TW" dirty="0" smtClean="0"/>
              <a:t>)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SUK</a:t>
            </a:r>
            <a:r>
              <a:rPr lang="zh-TW" altLang="zh-TW" dirty="0" smtClean="0"/>
              <a:t>廠</a:t>
            </a:r>
            <a:r>
              <a:rPr lang="zh-TW" altLang="en-US" dirty="0" smtClean="0"/>
              <a:t>成立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pPr marL="165621" indent="-165621">
              <a:buFont typeface="Arial" pitchFamily="34" charset="0"/>
              <a:buChar char="•"/>
            </a:pPr>
            <a:r>
              <a:rPr lang="zh-TW" altLang="zh-TW" dirty="0"/>
              <a:t>立訊精密向來注重就地化服務，除了生產基地配合客戶廠區所在外，行銷服務部份，立訊精密也跟隨客戶腳步，就近設置服務與倉儲中心，服務中心方面，目前在深圳、北京、上海、武漢、東京、大阪、台北、聖荷西、奧斯丁、休士頓等地都有設立，另外配合客戶生產，也在波蘭、匈牙利、印度、馬來西亞、日本、美國、墨西哥、巴西等國家設置物流倉儲，方便客戶快速購料取料，提供最完整的服務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FB713-E252-4067-96A3-AD793B410D0A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53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FB713-E252-4067-96A3-AD793B410D0A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10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Revenue</a:t>
            </a:r>
            <a:r>
              <a:rPr lang="zh-TW" altLang="zh-TW" b="1" dirty="0"/>
              <a:t>集團總營收</a:t>
            </a:r>
            <a:r>
              <a:rPr lang="en-US" altLang="zh-TW" b="1" dirty="0"/>
              <a:t>(P5):</a:t>
            </a:r>
            <a:endParaRPr lang="zh-TW" altLang="zh-TW" dirty="0"/>
          </a:p>
          <a:p>
            <a:pPr marL="165621" indent="-165621">
              <a:buFont typeface="Arial" pitchFamily="34" charset="0"/>
              <a:buChar char="•"/>
            </a:pPr>
            <a:r>
              <a:rPr lang="en-US" altLang="zh-TW" dirty="0"/>
              <a:t>2011</a:t>
            </a:r>
            <a:r>
              <a:rPr lang="zh-TW" altLang="zh-TW" dirty="0"/>
              <a:t>集團總營收為</a:t>
            </a:r>
            <a:r>
              <a:rPr lang="en-US" altLang="zh-TW" dirty="0"/>
              <a:t>4</a:t>
            </a:r>
            <a:r>
              <a:rPr lang="zh-TW" altLang="zh-TW" dirty="0"/>
              <a:t>億</a:t>
            </a:r>
            <a:r>
              <a:rPr lang="en-US" altLang="zh-TW" dirty="0"/>
              <a:t>4,000</a:t>
            </a:r>
            <a:r>
              <a:rPr lang="zh-TW" altLang="zh-TW" dirty="0"/>
              <a:t>萬美元，</a:t>
            </a:r>
            <a:r>
              <a:rPr lang="en-US" altLang="zh-TW" dirty="0"/>
              <a:t>2012</a:t>
            </a:r>
            <a:r>
              <a:rPr lang="zh-TW" altLang="zh-TW" dirty="0"/>
              <a:t>集團總營收為</a:t>
            </a:r>
            <a:r>
              <a:rPr lang="en-US" altLang="zh-TW" dirty="0"/>
              <a:t>5</a:t>
            </a:r>
            <a:r>
              <a:rPr lang="zh-TW" altLang="zh-TW" dirty="0"/>
              <a:t>億</a:t>
            </a:r>
            <a:r>
              <a:rPr lang="en-US" altLang="zh-TW" dirty="0"/>
              <a:t>5,000</a:t>
            </a:r>
            <a:r>
              <a:rPr lang="zh-TW" altLang="zh-TW" dirty="0"/>
              <a:t>萬美元，</a:t>
            </a:r>
            <a:r>
              <a:rPr lang="en-US" altLang="zh-TW" dirty="0"/>
              <a:t>2013</a:t>
            </a:r>
            <a:r>
              <a:rPr lang="zh-TW" altLang="zh-TW" dirty="0"/>
              <a:t>年將超過</a:t>
            </a:r>
            <a:r>
              <a:rPr lang="en-US" altLang="zh-TW" dirty="0"/>
              <a:t>7</a:t>
            </a:r>
            <a:r>
              <a:rPr lang="zh-TW" altLang="zh-TW" dirty="0" smtClean="0"/>
              <a:t>億</a:t>
            </a:r>
            <a:r>
              <a:rPr lang="en-US" altLang="zh-TW" dirty="0" smtClean="0"/>
              <a:t>5,500</a:t>
            </a:r>
            <a:r>
              <a:rPr lang="zh-TW" altLang="zh-TW" dirty="0"/>
              <a:t>萬美元，預計</a:t>
            </a:r>
            <a:r>
              <a:rPr lang="en-US" altLang="zh-TW" dirty="0"/>
              <a:t>2014</a:t>
            </a:r>
            <a:r>
              <a:rPr lang="zh-TW" altLang="zh-TW" dirty="0"/>
              <a:t>年將</a:t>
            </a:r>
            <a:r>
              <a:rPr lang="zh-TW" altLang="en-US" dirty="0"/>
              <a:t>達到</a:t>
            </a:r>
            <a:r>
              <a:rPr lang="en-US" altLang="zh-TW" dirty="0"/>
              <a:t>11</a:t>
            </a:r>
            <a:r>
              <a:rPr lang="zh-TW" altLang="zh-TW" dirty="0"/>
              <a:t>億美元</a:t>
            </a:r>
            <a:r>
              <a:rPr lang="zh-TW" altLang="zh-TW" dirty="0" smtClean="0"/>
              <a:t>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FB713-E252-4067-96A3-AD793B410D0A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0099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3C PC</a:t>
            </a:r>
            <a:r>
              <a:rPr lang="zh-CN" altLang="en-US" dirty="0" smtClean="0"/>
              <a:t>前五大品牌（联想、</a:t>
            </a:r>
            <a:r>
              <a:rPr lang="en-US" altLang="zh-CN" dirty="0" smtClean="0"/>
              <a:t>Apple</a:t>
            </a:r>
            <a:r>
              <a:rPr lang="zh-CN" altLang="en-US" dirty="0" smtClean="0"/>
              <a:t>、</a:t>
            </a:r>
            <a:r>
              <a:rPr lang="en-US" altLang="zh-CN" dirty="0" smtClean="0"/>
              <a:t>HP</a:t>
            </a:r>
            <a:r>
              <a:rPr lang="zh-CN" altLang="en-US" dirty="0" smtClean="0"/>
              <a:t>、</a:t>
            </a:r>
            <a:r>
              <a:rPr lang="en-US" altLang="zh-CN" dirty="0" smtClean="0"/>
              <a:t>Dell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Asus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ACer</a:t>
            </a:r>
            <a:endParaRPr lang="en-US" altLang="zh-CN" dirty="0" smtClean="0"/>
          </a:p>
          <a:p>
            <a:r>
              <a:rPr lang="zh-CN" altLang="en-US" dirty="0" smtClean="0"/>
              <a:t>消费电子类：</a:t>
            </a:r>
            <a:r>
              <a:rPr lang="en-US" altLang="zh-CN" dirty="0" smtClean="0"/>
              <a:t>Microsoft</a:t>
            </a:r>
            <a:r>
              <a:rPr lang="zh-CN" altLang="en-US" dirty="0" smtClean="0"/>
              <a:t>、</a:t>
            </a:r>
            <a:r>
              <a:rPr lang="en-US" altLang="zh-CN" dirty="0" smtClean="0"/>
              <a:t>Nintendo</a:t>
            </a:r>
            <a:r>
              <a:rPr lang="zh-CN" altLang="en-US" dirty="0" smtClean="0"/>
              <a:t>（任天堂）、</a:t>
            </a:r>
            <a:r>
              <a:rPr lang="en-US" altLang="zh-CN" dirty="0" smtClean="0"/>
              <a:t>Sony</a:t>
            </a:r>
            <a:r>
              <a:rPr lang="zh-CN" altLang="en-US" dirty="0" smtClean="0"/>
              <a:t>、松下等</a:t>
            </a:r>
            <a:endParaRPr lang="en-US" altLang="zh-CN" dirty="0" smtClean="0"/>
          </a:p>
          <a:p>
            <a:r>
              <a:rPr lang="zh-CN" altLang="en-US" dirty="0" smtClean="0"/>
              <a:t>手机行业：三星、小米、</a:t>
            </a:r>
            <a:r>
              <a:rPr lang="en-US" altLang="zh-CN" dirty="0" err="1" smtClean="0"/>
              <a:t>Oppo</a:t>
            </a:r>
            <a:r>
              <a:rPr lang="zh-CN" altLang="en-US" dirty="0" smtClean="0"/>
              <a:t>等</a:t>
            </a:r>
            <a:endParaRPr lang="en-US" altLang="zh-CN" dirty="0" smtClean="0"/>
          </a:p>
          <a:p>
            <a:r>
              <a:rPr lang="zh-CN" altLang="en-US" dirty="0" smtClean="0"/>
              <a:t>通讯通路行业</a:t>
            </a:r>
            <a:r>
              <a:rPr lang="en-US" altLang="zh-CN" dirty="0" smtClean="0"/>
              <a:t>:</a:t>
            </a:r>
            <a:r>
              <a:rPr lang="zh-CN" altLang="en-US" dirty="0" smtClean="0"/>
              <a:t>华为、爱默生、</a:t>
            </a:r>
            <a:r>
              <a:rPr lang="en-US" altLang="zh-CN" dirty="0" err="1" smtClean="0"/>
              <a:t>Elecom</a:t>
            </a:r>
            <a:r>
              <a:rPr lang="zh-CN" altLang="en-US" dirty="0" smtClean="0"/>
              <a:t>（宜丽客）</a:t>
            </a:r>
            <a:endParaRPr lang="en-US" altLang="zh-CN" dirty="0" smtClean="0"/>
          </a:p>
          <a:p>
            <a:r>
              <a:rPr lang="zh-CN" altLang="en-US" dirty="0" smtClean="0"/>
              <a:t>汽车行业：住友、德系：</a:t>
            </a:r>
            <a:r>
              <a:rPr lang="en-US" altLang="zh-CN" dirty="0" smtClean="0"/>
              <a:t>Magna</a:t>
            </a:r>
            <a:r>
              <a:rPr lang="zh-CN" altLang="en-US" dirty="0" smtClean="0"/>
              <a:t>、</a:t>
            </a:r>
            <a:r>
              <a:rPr lang="en-US" altLang="zh-CN" dirty="0" smtClean="0"/>
              <a:t>Lear</a:t>
            </a:r>
            <a:r>
              <a:rPr lang="zh-CN" altLang="en-US" dirty="0" smtClean="0"/>
              <a:t>（李尔）、</a:t>
            </a:r>
            <a:r>
              <a:rPr lang="en-US" altLang="zh-CN" dirty="0" smtClean="0"/>
              <a:t>Brose</a:t>
            </a:r>
            <a:r>
              <a:rPr lang="zh-CN" altLang="en-US" dirty="0" smtClean="0"/>
              <a:t>（博泽）、</a:t>
            </a:r>
            <a:r>
              <a:rPr lang="en-US" altLang="zh-CN" dirty="0" smtClean="0"/>
              <a:t>BEHR</a:t>
            </a:r>
            <a:r>
              <a:rPr lang="zh-CN" altLang="en-US" dirty="0" smtClean="0"/>
              <a:t>（贝洱）、</a:t>
            </a:r>
            <a:r>
              <a:rPr lang="en-US" altLang="zh-CN" dirty="0" smtClean="0"/>
              <a:t>Continental</a:t>
            </a:r>
            <a:r>
              <a:rPr lang="zh-CN" altLang="en-US" dirty="0" smtClean="0"/>
              <a:t>（马牌</a:t>
            </a:r>
            <a:r>
              <a:rPr lang="en-US" altLang="zh-CN" dirty="0" smtClean="0"/>
              <a:t>/</a:t>
            </a:r>
            <a:r>
              <a:rPr lang="zh-CN" altLang="en-US" dirty="0" smtClean="0"/>
              <a:t>大陆集团）、</a:t>
            </a:r>
            <a:r>
              <a:rPr lang="en-US" altLang="zh-CN" dirty="0" err="1" smtClean="0"/>
              <a:t>Inteva</a:t>
            </a:r>
            <a:r>
              <a:rPr lang="zh-CN" altLang="en-US" dirty="0" smtClean="0"/>
              <a:t>（恩坦华）、</a:t>
            </a:r>
            <a:r>
              <a:rPr lang="en-US" altLang="zh-CN" dirty="0" err="1" smtClean="0"/>
              <a:t>Kiekert</a:t>
            </a:r>
            <a:r>
              <a:rPr lang="zh-CN" altLang="en-US" dirty="0" smtClean="0"/>
              <a:t>（开开特）</a:t>
            </a:r>
            <a:r>
              <a:rPr lang="en-US" altLang="zh-CN" dirty="0" smtClean="0"/>
              <a:t>Johnson</a:t>
            </a:r>
            <a:r>
              <a:rPr lang="en-US" altLang="zh-CN" baseline="0" dirty="0" smtClean="0"/>
              <a:t> Controls</a:t>
            </a:r>
            <a:r>
              <a:rPr lang="zh-CN" altLang="en-US" baseline="0" dirty="0" smtClean="0"/>
              <a:t>（江森自控）</a:t>
            </a:r>
            <a:endParaRPr lang="en-US" altLang="zh-CN" baseline="0" dirty="0" smtClean="0"/>
          </a:p>
          <a:p>
            <a:r>
              <a:rPr lang="zh-CN" altLang="en-US" baseline="0" dirty="0" smtClean="0"/>
              <a:t>医疗：麦瑞</a:t>
            </a:r>
            <a:endParaRPr lang="en-US" altLang="zh-CN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FB713-E252-4067-96A3-AD793B410D0A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87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FB713-E252-4067-96A3-AD793B410D0A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1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Arial" pitchFamily="34" charset="0"/>
              </a:rPr>
              <a:t>產品總覽 </a:t>
            </a:r>
            <a:r>
              <a:rPr lang="en-US" altLang="zh-TW" b="1" dirty="0" smtClean="0">
                <a:latin typeface="Arial" pitchFamily="34" charset="0"/>
              </a:rPr>
              <a:t>Productions Overview </a:t>
            </a:r>
            <a:r>
              <a:rPr lang="en-US" altLang="zh-TW" b="1" dirty="0"/>
              <a:t>(P7)</a:t>
            </a:r>
            <a:r>
              <a:rPr lang="en-US" altLang="zh-TW" dirty="0"/>
              <a:t>:</a:t>
            </a:r>
          </a:p>
          <a:p>
            <a:pPr marL="165621" indent="-165621">
              <a:buFont typeface="Arial" pitchFamily="34" charset="0"/>
              <a:buChar char="•"/>
            </a:pPr>
            <a:r>
              <a:rPr lang="zh-TW" altLang="zh-TW" dirty="0"/>
              <a:t>立訊精密的主要產品包括連接線、連接器、天線、</a:t>
            </a:r>
            <a:r>
              <a:rPr lang="en-US" altLang="zh-TW" dirty="0"/>
              <a:t>FFC</a:t>
            </a:r>
            <a:r>
              <a:rPr lang="zh-TW" altLang="zh-TW" dirty="0"/>
              <a:t>軟排線、</a:t>
            </a:r>
            <a:r>
              <a:rPr lang="en-US" altLang="zh-TW" dirty="0"/>
              <a:t>FPC</a:t>
            </a:r>
            <a:r>
              <a:rPr lang="zh-TW" altLang="zh-TW" dirty="0"/>
              <a:t>軟性電路板、汽車與醫療線材等等，這幾大類產品相互組合搭配，提供客戶完整解決方案。</a:t>
            </a:r>
          </a:p>
          <a:p>
            <a:pPr marL="607276" lvl="1" indent="-165621">
              <a:buFont typeface="Arial" pitchFamily="34" charset="0"/>
              <a:buChar char="−"/>
            </a:pPr>
            <a:r>
              <a:rPr lang="en-US" altLang="zh-TW" dirty="0"/>
              <a:t>Internal Cable</a:t>
            </a:r>
            <a:r>
              <a:rPr lang="zh-TW" altLang="zh-TW" dirty="0"/>
              <a:t>產品包含：</a:t>
            </a:r>
            <a:r>
              <a:rPr lang="en-US" altLang="zh-TW" dirty="0"/>
              <a:t>SATA</a:t>
            </a:r>
            <a:r>
              <a:rPr lang="zh-TW" altLang="zh-TW" dirty="0"/>
              <a:t>，</a:t>
            </a:r>
            <a:r>
              <a:rPr lang="en-US" altLang="zh-TW" dirty="0"/>
              <a:t>Front I/O</a:t>
            </a:r>
            <a:r>
              <a:rPr lang="zh-TW" altLang="zh-TW" dirty="0"/>
              <a:t>，</a:t>
            </a:r>
            <a:r>
              <a:rPr lang="en-US" altLang="zh-TW" dirty="0" err="1"/>
              <a:t>eDP</a:t>
            </a:r>
            <a:r>
              <a:rPr lang="zh-TW" altLang="zh-TW" dirty="0"/>
              <a:t>，</a:t>
            </a:r>
            <a:r>
              <a:rPr lang="en-US" altLang="zh-TW" dirty="0"/>
              <a:t>W/H</a:t>
            </a:r>
            <a:r>
              <a:rPr lang="zh-TW" altLang="zh-TW" dirty="0"/>
              <a:t>，</a:t>
            </a:r>
            <a:r>
              <a:rPr lang="en-US" altLang="zh-TW" dirty="0"/>
              <a:t>Mini SAS/SAS</a:t>
            </a:r>
            <a:r>
              <a:rPr lang="zh-TW" altLang="zh-TW" dirty="0"/>
              <a:t>，</a:t>
            </a:r>
            <a:r>
              <a:rPr lang="en-US" altLang="zh-TW" dirty="0"/>
              <a:t>Mini SAS HD</a:t>
            </a:r>
            <a:r>
              <a:rPr lang="zh-TW" altLang="zh-TW" dirty="0"/>
              <a:t>。</a:t>
            </a:r>
          </a:p>
          <a:p>
            <a:pPr marL="607276" lvl="1" indent="-165621">
              <a:buFont typeface="Arial" pitchFamily="34" charset="0"/>
              <a:buChar char="−"/>
            </a:pPr>
            <a:r>
              <a:rPr lang="en-US" altLang="zh-TW" dirty="0"/>
              <a:t>External Cable</a:t>
            </a:r>
            <a:r>
              <a:rPr lang="zh-TW" altLang="zh-TW" dirty="0"/>
              <a:t>產品包含：</a:t>
            </a:r>
            <a:r>
              <a:rPr lang="en-US" altLang="zh-TW" dirty="0"/>
              <a:t>HDMI</a:t>
            </a:r>
            <a:r>
              <a:rPr lang="zh-TW" altLang="zh-TW" dirty="0"/>
              <a:t>，</a:t>
            </a:r>
            <a:r>
              <a:rPr lang="en-US" altLang="zh-TW" dirty="0"/>
              <a:t>USB3.0</a:t>
            </a:r>
            <a:r>
              <a:rPr lang="zh-TW" altLang="zh-TW" dirty="0"/>
              <a:t>， </a:t>
            </a:r>
            <a:r>
              <a:rPr lang="en-US" altLang="zh-TW" dirty="0"/>
              <a:t>Active Dongle</a:t>
            </a:r>
            <a:r>
              <a:rPr lang="zh-TW" altLang="zh-TW" dirty="0"/>
              <a:t>，</a:t>
            </a:r>
            <a:r>
              <a:rPr lang="en-US" altLang="zh-TW" dirty="0"/>
              <a:t>Power Cord</a:t>
            </a:r>
            <a:r>
              <a:rPr lang="zh-TW" altLang="zh-TW" dirty="0"/>
              <a:t>，</a:t>
            </a:r>
            <a:r>
              <a:rPr lang="en-US" altLang="zh-TW" dirty="0"/>
              <a:t>LAN</a:t>
            </a:r>
            <a:r>
              <a:rPr lang="zh-TW" altLang="zh-TW" dirty="0"/>
              <a:t>，</a:t>
            </a:r>
            <a:r>
              <a:rPr lang="en-US" altLang="zh-TW" dirty="0"/>
              <a:t>SFP+</a:t>
            </a:r>
            <a:r>
              <a:rPr lang="zh-TW" altLang="zh-TW" dirty="0"/>
              <a:t>。</a:t>
            </a:r>
          </a:p>
          <a:p>
            <a:pPr marL="607276" lvl="1" indent="-165621">
              <a:buFont typeface="Arial" pitchFamily="34" charset="0"/>
              <a:buChar char="−"/>
            </a:pPr>
            <a:r>
              <a:rPr lang="en-US" altLang="zh-TW" dirty="0"/>
              <a:t>FFC / FPC / Raw Cable</a:t>
            </a:r>
            <a:r>
              <a:rPr lang="zh-TW" altLang="zh-TW" dirty="0"/>
              <a:t>產品包含</a:t>
            </a:r>
            <a:r>
              <a:rPr lang="zh-TW" altLang="zh-TW" dirty="0" smtClean="0"/>
              <a:t>：</a:t>
            </a:r>
            <a:r>
              <a:rPr lang="en-US" altLang="zh-TW" dirty="0" err="1" smtClean="0"/>
              <a:t>iDP</a:t>
            </a:r>
            <a:r>
              <a:rPr lang="en-US" altLang="zh-TW" dirty="0" smtClean="0"/>
              <a:t> </a:t>
            </a:r>
            <a:r>
              <a:rPr lang="en-US" altLang="zh-TW" dirty="0"/>
              <a:t>FFC</a:t>
            </a:r>
            <a:r>
              <a:rPr lang="zh-TW" altLang="zh-TW" dirty="0"/>
              <a:t>，</a:t>
            </a:r>
            <a:r>
              <a:rPr lang="en-US" altLang="zh-TW" dirty="0"/>
              <a:t>SATA FFC</a:t>
            </a:r>
            <a:r>
              <a:rPr lang="zh-TW" altLang="zh-TW" dirty="0"/>
              <a:t>，</a:t>
            </a:r>
            <a:r>
              <a:rPr lang="en-US" altLang="zh-TW" dirty="0"/>
              <a:t>IO FPC</a:t>
            </a:r>
            <a:r>
              <a:rPr lang="zh-TW" altLang="zh-TW" dirty="0"/>
              <a:t>， </a:t>
            </a:r>
            <a:r>
              <a:rPr lang="en-US" altLang="zh-TW" dirty="0"/>
              <a:t>LCM FPC</a:t>
            </a:r>
            <a:r>
              <a:rPr lang="zh-TW" altLang="zh-TW" dirty="0"/>
              <a:t>，</a:t>
            </a:r>
            <a:r>
              <a:rPr lang="en-US" altLang="zh-TW" dirty="0"/>
              <a:t>Raw cable</a:t>
            </a:r>
            <a:r>
              <a:rPr lang="zh-TW" altLang="zh-TW" dirty="0"/>
              <a:t>，</a:t>
            </a:r>
            <a:r>
              <a:rPr lang="en-US" altLang="zh-TW" dirty="0"/>
              <a:t>Micro Coaxial</a:t>
            </a:r>
            <a:r>
              <a:rPr lang="zh-TW" altLang="zh-TW" dirty="0"/>
              <a:t>。</a:t>
            </a:r>
          </a:p>
          <a:p>
            <a:pPr marL="607276" lvl="1" indent="-165621">
              <a:buFont typeface="Arial" pitchFamily="34" charset="0"/>
              <a:buChar char="−"/>
            </a:pPr>
            <a:r>
              <a:rPr lang="en-US" altLang="zh-TW" dirty="0"/>
              <a:t>Connector</a:t>
            </a:r>
            <a:r>
              <a:rPr lang="zh-TW" altLang="zh-TW" dirty="0"/>
              <a:t>產品包含：</a:t>
            </a:r>
            <a:r>
              <a:rPr lang="en-US" altLang="zh-TW" dirty="0"/>
              <a:t>Docking</a:t>
            </a:r>
            <a:r>
              <a:rPr lang="zh-TW" altLang="zh-TW" dirty="0"/>
              <a:t>，</a:t>
            </a:r>
            <a:r>
              <a:rPr lang="en-US" altLang="zh-TW" dirty="0"/>
              <a:t>M.2.</a:t>
            </a:r>
            <a:r>
              <a:rPr lang="zh-TW" altLang="zh-TW" dirty="0"/>
              <a:t>，</a:t>
            </a:r>
            <a:r>
              <a:rPr lang="en-US" altLang="zh-TW" dirty="0"/>
              <a:t>RF</a:t>
            </a:r>
            <a:r>
              <a:rPr lang="zh-TW" altLang="zh-TW" dirty="0"/>
              <a:t>，</a:t>
            </a:r>
            <a:r>
              <a:rPr lang="en-US" altLang="zh-TW" dirty="0"/>
              <a:t>RJ45</a:t>
            </a:r>
            <a:r>
              <a:rPr lang="zh-TW" altLang="zh-TW" dirty="0"/>
              <a:t>，</a:t>
            </a:r>
            <a:r>
              <a:rPr lang="en-US" altLang="zh-TW" dirty="0"/>
              <a:t>USB3.0</a:t>
            </a:r>
            <a:r>
              <a:rPr lang="zh-TW" altLang="zh-TW" dirty="0"/>
              <a:t>，</a:t>
            </a:r>
            <a:r>
              <a:rPr lang="en-US" altLang="zh-TW" dirty="0" err="1"/>
              <a:t>mDP</a:t>
            </a:r>
            <a:r>
              <a:rPr lang="zh-TW" altLang="zh-TW" dirty="0"/>
              <a:t>。</a:t>
            </a:r>
          </a:p>
          <a:p>
            <a:pPr marL="607276" lvl="1" indent="-165621">
              <a:buFont typeface="Arial" pitchFamily="34" charset="0"/>
              <a:buChar char="−"/>
            </a:pPr>
            <a:r>
              <a:rPr lang="en-US" altLang="zh-TW" dirty="0"/>
              <a:t>Medical / Automotive</a:t>
            </a:r>
            <a:r>
              <a:rPr lang="zh-TW" altLang="zh-TW" dirty="0"/>
              <a:t>產品包含： </a:t>
            </a:r>
            <a:r>
              <a:rPr lang="en-US" altLang="zh-TW" dirty="0"/>
              <a:t>SPO2  Cable</a:t>
            </a:r>
            <a:r>
              <a:rPr lang="zh-TW" altLang="zh-TW" dirty="0"/>
              <a:t>，</a:t>
            </a:r>
            <a:r>
              <a:rPr lang="en-US" altLang="zh-TW" dirty="0"/>
              <a:t>W/H</a:t>
            </a:r>
            <a:r>
              <a:rPr lang="zh-TW" altLang="zh-TW" dirty="0"/>
              <a:t>。</a:t>
            </a:r>
          </a:p>
          <a:p>
            <a:pPr marL="607276" marR="0" lvl="1" indent="-165621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−"/>
              <a:tabLst/>
              <a:defRPr/>
            </a:pPr>
            <a:r>
              <a:rPr lang="en-US" altLang="zh-TW" dirty="0"/>
              <a:t>Antenna</a:t>
            </a:r>
            <a:r>
              <a:rPr lang="zh-TW" altLang="zh-TW" dirty="0"/>
              <a:t>產品包含： </a:t>
            </a:r>
            <a:r>
              <a:rPr lang="en-US" altLang="zh-TW" dirty="0"/>
              <a:t>ETS</a:t>
            </a:r>
            <a:r>
              <a:rPr lang="zh-TW" altLang="zh-TW" dirty="0"/>
              <a:t>，</a:t>
            </a:r>
            <a:r>
              <a:rPr lang="en-US" altLang="zh-TW" dirty="0" smtClean="0"/>
              <a:t>LDS</a:t>
            </a:r>
            <a:r>
              <a:rPr lang="zh-TW" altLang="zh-TW" dirty="0" smtClean="0"/>
              <a:t>，</a:t>
            </a:r>
            <a:r>
              <a:rPr lang="en-US" altLang="zh-TW" sz="1200" dirty="0" smtClean="0"/>
              <a:t>R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G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series</a:t>
            </a:r>
            <a:r>
              <a:rPr lang="zh-TW" altLang="zh-TW" dirty="0" smtClean="0"/>
              <a:t>。</a:t>
            </a:r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FB713-E252-4067-96A3-AD793B410D0A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81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9825" y="684213"/>
            <a:ext cx="4576763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6281" y="4343436"/>
            <a:ext cx="5485439" cy="4114143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390398-6C17-48CE-B72A-EACE21CDB79A}" type="slidenum">
              <a:rPr lang="zh-CN" altLang="en-US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45CC7D46-5683-474D-A147-C7178B158740}" type="slidenum">
              <a:rPr lang="en-US" altLang="zh-CN" smtClean="0"/>
              <a:pPr eaLnBrk="1" hangingPunct="1"/>
              <a:t>12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76763" cy="34321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b="1" smtClean="0">
                <a:latin typeface="Arial" pitchFamily="34" charset="0"/>
              </a:rPr>
              <a:t>量才适用</a:t>
            </a:r>
            <a:endParaRPr lang="zh-CN" altLang="en-US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mtClean="0">
                <a:latin typeface="Arial" pitchFamily="34" charset="0"/>
              </a:rPr>
              <a:t>量才适用就是合适的人做合适的事。要求我们做到人岗匹配、人责匹配，人尽其才。在此基础上逐步完善以胜任能力为主要内容的科学考核评价体系，客观公正地评价人才，科学合理地配置人才，发挥人才最大的潜力，实现公司人力资源价值最优化。</a:t>
            </a:r>
            <a:endParaRPr lang="zh-CN" altLang="en-US" b="1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 smtClean="0">
                <a:latin typeface="Arial" pitchFamily="34" charset="0"/>
              </a:rPr>
              <a:t>绩效为先</a:t>
            </a:r>
            <a:endParaRPr lang="zh-CN" altLang="en-US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mtClean="0">
                <a:latin typeface="Arial" pitchFamily="34" charset="0"/>
              </a:rPr>
              <a:t>绩效是考核员工对企业贡献大小的前提，是衡量人才的一个重要标准，优秀的人才首先要能为公司创造财富，在岗位上持续创造高绩效。我们主张绩效是员工的薪酬、晋升、调迁、培训和奖惩的依据，优异的业绩会得到及时的承认和相应的奖励。</a:t>
            </a:r>
            <a:endParaRPr lang="zh-CN" altLang="en-US" b="1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 smtClean="0">
                <a:latin typeface="Arial" pitchFamily="34" charset="0"/>
              </a:rPr>
              <a:t>公平竞争</a:t>
            </a:r>
            <a:endParaRPr lang="zh-CN" altLang="en-US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mtClean="0">
                <a:latin typeface="Arial" pitchFamily="34" charset="0"/>
              </a:rPr>
              <a:t>我们奉行薪酬市场化的原则，兼顾内外公平性，并努力创造一个“能者上、平者让、庸者下”的动态用人机制和公平竞争环境，不断完善内部岗位竞聘、外部人才引进、后备人才培养、人员主动配置等方式，不断完善人才竞争机制，促使优秀人才脱颖而出。</a:t>
            </a:r>
            <a:endParaRPr lang="zh-CN" altLang="en-US" b="1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 smtClean="0">
                <a:latin typeface="Arial" pitchFamily="34" charset="0"/>
              </a:rPr>
              <a:t>长效激励</a:t>
            </a:r>
            <a:endParaRPr lang="zh-CN" altLang="en-US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mtClean="0">
                <a:latin typeface="Arial" pitchFamily="34" charset="0"/>
              </a:rPr>
              <a:t>我们通过股权激励、企业年金制、补充商业医疗保险等手段实现激励制度的长效性，以吸引和留住优秀的人才，并建立多元化的激励机制，重视员工在公司内的长远发展，实现待遇留人、感情留人和事业留人，激发员工的创造性和能动性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onderworks\Client\Luxshare ICT\Design\Version 9_20111129\1130_Luxshare-ICT_ppt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116" y="-11114"/>
            <a:ext cx="9180000" cy="6875451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14659"/>
            <a:ext cx="7772400" cy="866527"/>
          </a:xfrm>
        </p:spPr>
        <p:txBody>
          <a:bodyPr anchor="b"/>
          <a:lstStyle>
            <a:lvl1pPr algn="l">
              <a:defRPr lang="zh-TW" altLang="en-US" sz="3800" b="0" kern="1200" dirty="0">
                <a:solidFill>
                  <a:schemeClr val="bg1"/>
                </a:solidFill>
                <a:latin typeface="Arial" pitchFamily="34" charset="0"/>
                <a:ea typeface="華康黑體 Std W7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2922366"/>
            <a:ext cx="6400800" cy="550912"/>
          </a:xfrm>
        </p:spPr>
        <p:txBody>
          <a:bodyPr>
            <a:norm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Arial" pitchFamily="34" charset="0"/>
                <a:ea typeface="華康黑體 Std W7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16" name="文字版面配置區 2"/>
          <p:cNvSpPr>
            <a:spLocks noGrp="1"/>
          </p:cNvSpPr>
          <p:nvPr>
            <p:ph type="body" idx="10"/>
          </p:nvPr>
        </p:nvSpPr>
        <p:spPr>
          <a:xfrm>
            <a:off x="580028" y="5357450"/>
            <a:ext cx="7772400" cy="936104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ea typeface="華康黑體 Std W7" pitchFamily="34" charset="-12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華康黑體 Std W7" pitchFamily="34" charset="-120"/>
                <a:ea typeface="華康黑體 Std W7" pitchFamily="34" charset="-12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60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580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14659"/>
            <a:ext cx="7772400" cy="866527"/>
          </a:xfrm>
        </p:spPr>
        <p:txBody>
          <a:bodyPr/>
          <a:lstStyle>
            <a:lvl1pPr algn="l">
              <a:defRPr lang="zh-TW" altLang="en-US" sz="3800" b="0" kern="1200" dirty="0">
                <a:solidFill>
                  <a:schemeClr val="bg1"/>
                </a:solidFill>
                <a:latin typeface="Arial" pitchFamily="34" charset="0"/>
                <a:ea typeface="華康黑體 Std W7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2922366"/>
            <a:ext cx="6400800" cy="550912"/>
          </a:xfrm>
        </p:spPr>
        <p:txBody>
          <a:bodyPr>
            <a:norm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Arial" pitchFamily="34" charset="0"/>
                <a:ea typeface="華康黑體 Std W7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16" name="文字版面配置區 2"/>
          <p:cNvSpPr>
            <a:spLocks noGrp="1"/>
          </p:cNvSpPr>
          <p:nvPr>
            <p:ph type="body" idx="10"/>
          </p:nvPr>
        </p:nvSpPr>
        <p:spPr>
          <a:xfrm>
            <a:off x="580028" y="5357450"/>
            <a:ext cx="7772400" cy="936104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ea typeface="華康黑體 Std W7" pitchFamily="34" charset="-12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3656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753845" y="836712"/>
            <a:ext cx="7772400" cy="493200"/>
          </a:xfrm>
        </p:spPr>
        <p:txBody>
          <a:bodyPr>
            <a:normAutofit/>
          </a:bodyPr>
          <a:lstStyle>
            <a:lvl1pPr algn="l">
              <a:def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華康黑體 Std W5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文字版面配置區 2"/>
          <p:cNvSpPr>
            <a:spLocks noGrp="1"/>
          </p:cNvSpPr>
          <p:nvPr>
            <p:ph type="body" idx="1"/>
          </p:nvPr>
        </p:nvSpPr>
        <p:spPr>
          <a:xfrm>
            <a:off x="753845" y="1311359"/>
            <a:ext cx="7772400" cy="680400"/>
          </a:xfrm>
        </p:spPr>
        <p:txBody>
          <a:bodyPr anchor="b">
            <a:noAutofit/>
          </a:bodyPr>
          <a:lstStyle>
            <a:lvl1pPr marL="0" indent="0">
              <a:buNone/>
              <a:def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黑體 Std W5" pitchFamily="34" charset="-120"/>
                <a:ea typeface="華康黑體 Std W5" pitchFamily="34" charset="-12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9151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0028" y="476672"/>
            <a:ext cx="7992888" cy="86213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zh-TW" altLang="en-US" dirty="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0028" y="1663264"/>
            <a:ext cx="7992000" cy="4525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zh-TW" altLang="en-US" dirty="0" smtClean="0"/>
            </a:lvl1pPr>
            <a:lvl2pPr>
              <a:defRPr lang="zh-TW" altLang="en-US" dirty="0" smtClean="0"/>
            </a:lvl2pPr>
            <a:lvl3pPr>
              <a:defRPr lang="zh-TW" altLang="en-US" dirty="0" smtClean="0"/>
            </a:lvl3pPr>
            <a:lvl4pPr>
              <a:defRPr lang="zh-TW" altLang="en-US" dirty="0" smtClean="0"/>
            </a:lvl4pPr>
            <a:lvl5pPr>
              <a:defRPr lang="zh-TW" altLang="en-US" dirty="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317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zh-TW" altLang="en-US" dirty="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4258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324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BA62D4-E120-4177-A7F2-0265A1A436B3}" type="datetimeFigureOut">
              <a:rPr kumimoji="1" lang="zh-CN" altLang="en-US">
                <a:solidFill>
                  <a:prstClr val="black"/>
                </a:solidFill>
                <a:ea typeface="PMingLiU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2015-03-04</a:t>
            </a:fld>
            <a:endParaRPr kumimoji="1" lang="zh-CN" altLang="en-US">
              <a:solidFill>
                <a:prstClr val="black"/>
              </a:solidFill>
              <a:ea typeface="PMingLiU" pitchFamily="18" charset="-12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>
              <a:solidFill>
                <a:prstClr val="black"/>
              </a:solidFill>
              <a:ea typeface="PMingLiU" pitchFamily="18" charset="-12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B1E3A6-889D-42D5-A4C8-4C3AB0CB40ED}" type="slidenum">
              <a:rPr kumimoji="1" lang="zh-CN" altLang="en-US">
                <a:solidFill>
                  <a:prstClr val="black"/>
                </a:solidFill>
                <a:ea typeface="PMingLiU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CN" altLang="en-US">
              <a:solidFill>
                <a:prstClr val="black"/>
              </a:solidFill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83026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onderworks\Client\Luxshare ICT\Design\Version 7_20111115\template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</p:spPr>
      </p:pic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753845" y="836712"/>
            <a:ext cx="7772400" cy="493200"/>
          </a:xfrm>
        </p:spPr>
        <p:txBody>
          <a:bodyPr anchor="b">
            <a:normAutofit/>
          </a:bodyPr>
          <a:lstStyle>
            <a:lvl1pPr algn="l">
              <a:def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華康黑體 Std W5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文字版面配置區 2"/>
          <p:cNvSpPr>
            <a:spLocks noGrp="1"/>
          </p:cNvSpPr>
          <p:nvPr>
            <p:ph type="body" idx="1"/>
          </p:nvPr>
        </p:nvSpPr>
        <p:spPr>
          <a:xfrm>
            <a:off x="753845" y="1311359"/>
            <a:ext cx="7772400" cy="680400"/>
          </a:xfrm>
        </p:spPr>
        <p:txBody>
          <a:bodyPr anchor="b">
            <a:noAutofit/>
          </a:bodyPr>
          <a:lstStyle>
            <a:lvl1pPr marL="0" indent="0">
              <a:buNone/>
              <a:def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黑體 Std W5" pitchFamily="34" charset="-120"/>
                <a:ea typeface="華康黑體 Std W5" pitchFamily="34" charset="-12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0028" y="476672"/>
            <a:ext cx="7992888" cy="862136"/>
          </a:xfrm>
        </p:spPr>
        <p:txBody>
          <a:bodyPr anchor="b">
            <a:normAutofit/>
          </a:bodyPr>
          <a:lstStyle>
            <a:lvl1pPr algn="l">
              <a:defRPr sz="3400" b="0">
                <a:solidFill>
                  <a:schemeClr val="accent1">
                    <a:lumMod val="75000"/>
                  </a:schemeClr>
                </a:solidFill>
                <a:latin typeface="華康黑體 Std W7" pitchFamily="34" charset="-120"/>
                <a:ea typeface="華康黑體 Std W7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0028" y="1663264"/>
            <a:ext cx="7992000" cy="4525963"/>
          </a:xfrm>
        </p:spPr>
        <p:txBody>
          <a:bodyPr/>
          <a:lstStyle>
            <a:lvl1pPr>
              <a:defRPr sz="2400">
                <a:latin typeface="Arial" pitchFamily="34" charset="0"/>
                <a:ea typeface="華康黑體 Std W5" pitchFamily="34" charset="-120"/>
                <a:cs typeface="Arial" pitchFamily="34" charset="0"/>
              </a:defRPr>
            </a:lvl1pPr>
            <a:lvl2pPr>
              <a:defRPr sz="2200">
                <a:latin typeface="Arial" pitchFamily="34" charset="0"/>
                <a:ea typeface="華康黑體 Std W5" pitchFamily="34" charset="-120"/>
                <a:cs typeface="Arial" pitchFamily="34" charset="0"/>
              </a:defRPr>
            </a:lvl2pPr>
            <a:lvl3pPr>
              <a:defRPr sz="2000">
                <a:latin typeface="Arial" pitchFamily="34" charset="0"/>
                <a:ea typeface="華康黑體 Std W5" pitchFamily="34" charset="-120"/>
                <a:cs typeface="Arial" pitchFamily="34" charset="0"/>
              </a:defRPr>
            </a:lvl3pPr>
            <a:lvl4pPr>
              <a:defRPr sz="1800">
                <a:latin typeface="Arial" pitchFamily="34" charset="0"/>
                <a:ea typeface="華康黑體 Std W5" pitchFamily="34" charset="-120"/>
                <a:cs typeface="Arial" pitchFamily="34" charset="0"/>
              </a:defRPr>
            </a:lvl4pPr>
            <a:lvl5pPr>
              <a:defRPr sz="1600">
                <a:latin typeface="Arial" pitchFamily="34" charset="0"/>
                <a:ea typeface="華康黑體 Std W5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0028" y="476672"/>
            <a:ext cx="7992000" cy="864096"/>
          </a:xfrm>
        </p:spPr>
        <p:txBody>
          <a:bodyPr>
            <a:normAutofit/>
          </a:bodyPr>
          <a:lstStyle>
            <a:lvl1pPr>
              <a:def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華康黑體 Std W7" pitchFamily="34" charset="-120"/>
                <a:ea typeface="華康黑體 Std W7" pitchFamily="34" charset="-12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80028" y="1663264"/>
            <a:ext cx="3884240" cy="4525963"/>
          </a:xfrm>
        </p:spPr>
        <p:txBody>
          <a:bodyPr/>
          <a:lstStyle>
            <a:lvl1pPr>
              <a:def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華康黑體 Std W5" pitchFamily="34" charset="-120"/>
                <a:cs typeface="Arial" pitchFamily="34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7628" y="1663264"/>
            <a:ext cx="3884400" cy="4525963"/>
          </a:xfrm>
        </p:spPr>
        <p:txBody>
          <a:bodyPr/>
          <a:lstStyle>
            <a:lvl1pPr>
              <a:def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華康黑體 Std W5" pitchFamily="34" charset="-120"/>
                <a:cs typeface="Arial" pitchFamily="34" charset="0"/>
              </a:defRPr>
            </a:lvl1pPr>
            <a:lvl2pPr>
              <a:def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華康黑體 Std W5" pitchFamily="34" charset="-120"/>
                <a:cs typeface="Arial" pitchFamily="34" charset="0"/>
              </a:defRPr>
            </a:lvl2pPr>
            <a:lvl3pPr>
              <a:def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華康黑體 Std W5" pitchFamily="34" charset="-120"/>
                <a:cs typeface="Arial" pitchFamily="34" charset="0"/>
              </a:defRPr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dirty="0" smtClean="0"/>
              <a:t>按一下以編輯母片文字樣式</a:t>
            </a:r>
          </a:p>
          <a:p>
            <a:pPr marL="742950" lvl="1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</a:pPr>
            <a:r>
              <a:rPr lang="zh-TW" altLang="en-US" dirty="0" smtClean="0"/>
              <a:t>第二層</a:t>
            </a:r>
          </a:p>
          <a:p>
            <a:pPr marL="1143000" lvl="2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0028" y="476672"/>
            <a:ext cx="7992000" cy="864096"/>
          </a:xfrm>
        </p:spPr>
        <p:txBody>
          <a:bodyPr>
            <a:normAutofit/>
          </a:bodyPr>
          <a:lstStyle>
            <a:lvl1pPr>
              <a:def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華康黑體 Std W7" pitchFamily="34" charset="-120"/>
                <a:ea typeface="華康黑體 Std W7" pitchFamily="34" charset="-12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0028" y="1663264"/>
            <a:ext cx="3884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80028" y="2342266"/>
            <a:ext cx="3884400" cy="3852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87628" y="1663264"/>
            <a:ext cx="3884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87628" y="2342266"/>
            <a:ext cx="3884400" cy="3852000"/>
          </a:xfrm>
        </p:spPr>
        <p:txBody>
          <a:bodyPr/>
          <a:lstStyle>
            <a:lvl1pPr>
              <a:defRPr sz="2400"/>
            </a:lvl1pPr>
            <a:lvl2pPr>
              <a:def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華康黑體 Std W5" pitchFamily="34" charset="-12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742950" lvl="1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</a:pPr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華康黑體 Std W7" pitchFamily="34" charset="-120"/>
                <a:ea typeface="華康黑體 Std W7" pitchFamily="34" charset="-12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onderworks\Client\Luxshare ICT\Design\Version 9_20111129\1130_Luxshare-ICT_ppt-03.jpg"/>
          <p:cNvPicPr>
            <a:picLocks noChangeAspect="1" noChangeArrowheads="1"/>
          </p:cNvPicPr>
          <p:nvPr userDrawn="1"/>
        </p:nvPicPr>
        <p:blipFill>
          <a:blip r:embed="rId15" cstate="print"/>
          <a:srcRect l="517"/>
          <a:stretch>
            <a:fillRect/>
          </a:stretch>
        </p:blipFill>
        <p:spPr bwMode="auto">
          <a:xfrm>
            <a:off x="0" y="-1"/>
            <a:ext cx="9098821" cy="6858000"/>
          </a:xfrm>
          <a:prstGeom prst="rect">
            <a:avLst/>
          </a:prstGeom>
          <a:noFill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80028" y="476672"/>
            <a:ext cx="79920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0028" y="1663264"/>
            <a:ext cx="799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dirty="0" smtClean="0"/>
              <a:t>按一下以編輯母片文字樣式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zh-TW" altLang="en-US" dirty="0" smtClean="0"/>
              <a:t>第二層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dirty="0" smtClean="0"/>
              <a:t>第三層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zh-TW" altLang="en-US" dirty="0" smtClean="0"/>
              <a:t>第四層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kumimoji="0" lang="zh-TW" altLang="en-US" sz="3400" b="0" i="0" u="none" strike="noStrike" kern="1200" cap="none" spc="0" normalizeH="0" baseline="0" noProof="0" dirty="0">
          <a:ln>
            <a:noFill/>
          </a:ln>
          <a:solidFill>
            <a:schemeClr val="accent1">
              <a:lumMod val="75000"/>
            </a:schemeClr>
          </a:solidFill>
          <a:effectLst/>
          <a:uLnTx/>
          <a:uFillTx/>
          <a:latin typeface="華康黑體 Std W7" pitchFamily="34" charset="-120"/>
          <a:ea typeface="華康黑體 Std W7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kumimoji="0" lang="zh-TW" altLang="en-US" sz="24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Arial" pitchFamily="34" charset="0"/>
          <a:ea typeface="華康黑體 Std W5" pitchFamily="34" charset="-120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kumimoji="0" lang="zh-TW" altLang="en-US" sz="22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Arial" pitchFamily="34" charset="0"/>
          <a:ea typeface="華康黑體 Std W5" pitchFamily="34" charset="-120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kumimoji="0" lang="zh-TW" altLang="en-US" sz="20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Arial" pitchFamily="34" charset="0"/>
          <a:ea typeface="華康黑體 Std W5" pitchFamily="34" charset="-120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kumimoji="0" lang="zh-TW" altLang="en-US" sz="1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Arial" pitchFamily="34" charset="0"/>
          <a:ea typeface="華康黑體 Std W5" pitchFamily="34" charset="-120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buFont typeface="Arial" pitchFamily="34" charset="0"/>
        <a:buChar char="»"/>
        <a:defRPr kumimoji="0" lang="zh-TW" altLang="en-US" sz="16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Arial" pitchFamily="34" charset="0"/>
          <a:ea typeface="華康黑體 Std W5" pitchFamily="34" charset="-12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" y="399600"/>
            <a:ext cx="8761952" cy="63108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579438" y="476250"/>
            <a:ext cx="799306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579438" y="1663700"/>
            <a:ext cx="79930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8761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TW" altLang="en-US" sz="3400" kern="1200" dirty="0">
          <a:solidFill>
            <a:srgbClr val="376092"/>
          </a:solidFill>
          <a:latin typeface="華康黑體 Std W7" pitchFamily="34" charset="-120"/>
          <a:ea typeface="華康黑體 Std W7" pitchFamily="34" charset="-120"/>
          <a:cs typeface="華康黑體 Std W7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376092"/>
          </a:solidFill>
          <a:latin typeface="華康黑體 Std W7"/>
          <a:ea typeface="華康黑體 Std W7"/>
          <a:cs typeface="華康黑體 Std W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376092"/>
          </a:solidFill>
          <a:latin typeface="華康黑體 Std W7"/>
          <a:ea typeface="華康黑體 Std W7"/>
          <a:cs typeface="華康黑體 Std W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376092"/>
          </a:solidFill>
          <a:latin typeface="華康黑體 Std W7"/>
          <a:ea typeface="華康黑體 Std W7"/>
          <a:cs typeface="華康黑體 Std W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376092"/>
          </a:solidFill>
          <a:latin typeface="華康黑體 Std W7"/>
          <a:ea typeface="華康黑體 Std W7"/>
          <a:cs typeface="華康黑體 Std W7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rgbClr val="376092"/>
          </a:solidFill>
          <a:latin typeface="華康黑體 Std W7"/>
          <a:ea typeface="華康黑體 Std W7"/>
          <a:cs typeface="華康黑體 Std W7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rgbClr val="376092"/>
          </a:solidFill>
          <a:latin typeface="華康黑體 Std W7"/>
          <a:ea typeface="華康黑體 Std W7"/>
          <a:cs typeface="華康黑體 Std W7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rgbClr val="376092"/>
          </a:solidFill>
          <a:latin typeface="華康黑體 Std W7"/>
          <a:ea typeface="華康黑體 Std W7"/>
          <a:cs typeface="華康黑體 Std W7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rgbClr val="376092"/>
          </a:solidFill>
          <a:latin typeface="華康黑體 Std W7"/>
          <a:ea typeface="華康黑體 Std W7"/>
          <a:cs typeface="華康黑體 Std W7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lang="zh-TW" altLang="en-US" sz="2400" kern="1200" dirty="0">
          <a:solidFill>
            <a:schemeClr val="tx1"/>
          </a:solidFill>
          <a:latin typeface="Arial" pitchFamily="34" charset="0"/>
          <a:ea typeface="華康黑體 Std W5" pitchFamily="34" charset="-120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–"/>
        <a:defRPr lang="zh-TW" altLang="en-US" sz="2200" kern="1200" dirty="0">
          <a:solidFill>
            <a:schemeClr val="tx1"/>
          </a:solidFill>
          <a:latin typeface="Arial" pitchFamily="34" charset="0"/>
          <a:ea typeface="華康黑體 Std W5" pitchFamily="34" charset="-120"/>
          <a:cs typeface="Arial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lang="zh-TW" altLang="en-US" sz="2000" kern="1200" dirty="0">
          <a:solidFill>
            <a:schemeClr val="tx1"/>
          </a:solidFill>
          <a:latin typeface="Arial" pitchFamily="34" charset="0"/>
          <a:ea typeface="華康黑體 Std W5" pitchFamily="34" charset="-12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–"/>
        <a:defRPr lang="zh-TW" altLang="en-US" kern="1200" dirty="0">
          <a:solidFill>
            <a:schemeClr val="tx1"/>
          </a:solidFill>
          <a:latin typeface="Arial" pitchFamily="34" charset="0"/>
          <a:ea typeface="華康黑體 Std W5" pitchFamily="34" charset="-12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»"/>
        <a:defRPr lang="zh-TW" altLang="en-US" sz="1600" kern="1200" dirty="0">
          <a:solidFill>
            <a:schemeClr val="tx1"/>
          </a:solidFill>
          <a:latin typeface="Arial" pitchFamily="34" charset="0"/>
          <a:ea typeface="華康黑體 Std W5" pitchFamily="34" charset="-12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r.ls@luxshare-ict.com" TargetMode="External"/><Relationship Id="rId2" Type="http://schemas.openxmlformats.org/officeDocument/2006/relationships/hyperlink" Target="http://www.luxshare-ict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1.jpg"/><Relationship Id="rId4" Type="http://schemas.openxmlformats.org/officeDocument/2006/relationships/image" Target="../media/image1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gif"/><Relationship Id="rId18" Type="http://schemas.openxmlformats.org/officeDocument/2006/relationships/image" Target="../media/image44.gif"/><Relationship Id="rId26" Type="http://schemas.openxmlformats.org/officeDocument/2006/relationships/image" Target="../media/image52.gif"/><Relationship Id="rId39" Type="http://schemas.openxmlformats.org/officeDocument/2006/relationships/image" Target="../media/image65.png"/><Relationship Id="rId3" Type="http://schemas.openxmlformats.org/officeDocument/2006/relationships/image" Target="../media/image29.gif"/><Relationship Id="rId21" Type="http://schemas.openxmlformats.org/officeDocument/2006/relationships/image" Target="../media/image47.gif"/><Relationship Id="rId34" Type="http://schemas.openxmlformats.org/officeDocument/2006/relationships/image" Target="../media/image60.gif"/><Relationship Id="rId42" Type="http://schemas.openxmlformats.org/officeDocument/2006/relationships/image" Target="../media/image68.png"/><Relationship Id="rId7" Type="http://schemas.openxmlformats.org/officeDocument/2006/relationships/image" Target="../media/image33.png"/><Relationship Id="rId12" Type="http://schemas.openxmlformats.org/officeDocument/2006/relationships/image" Target="../media/image38.gif"/><Relationship Id="rId17" Type="http://schemas.openxmlformats.org/officeDocument/2006/relationships/image" Target="../media/image43.gif"/><Relationship Id="rId25" Type="http://schemas.openxmlformats.org/officeDocument/2006/relationships/image" Target="../media/image51.gif"/><Relationship Id="rId33" Type="http://schemas.openxmlformats.org/officeDocument/2006/relationships/image" Target="../media/image59.gif"/><Relationship Id="rId38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png"/><Relationship Id="rId20" Type="http://schemas.openxmlformats.org/officeDocument/2006/relationships/image" Target="../media/image46.gif"/><Relationship Id="rId29" Type="http://schemas.openxmlformats.org/officeDocument/2006/relationships/image" Target="../media/image55.png"/><Relationship Id="rId41" Type="http://schemas.openxmlformats.org/officeDocument/2006/relationships/image" Target="../media/image6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11" Type="http://schemas.openxmlformats.org/officeDocument/2006/relationships/image" Target="../media/image37.jpg"/><Relationship Id="rId24" Type="http://schemas.openxmlformats.org/officeDocument/2006/relationships/image" Target="../media/image50.gif"/><Relationship Id="rId32" Type="http://schemas.openxmlformats.org/officeDocument/2006/relationships/image" Target="../media/image58.gif"/><Relationship Id="rId37" Type="http://schemas.openxmlformats.org/officeDocument/2006/relationships/image" Target="../media/image63.jpeg"/><Relationship Id="rId40" Type="http://schemas.openxmlformats.org/officeDocument/2006/relationships/image" Target="../media/image66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gif"/><Relationship Id="rId28" Type="http://schemas.openxmlformats.org/officeDocument/2006/relationships/image" Target="../media/image54.jpeg"/><Relationship Id="rId36" Type="http://schemas.openxmlformats.org/officeDocument/2006/relationships/image" Target="../media/image62.gif"/><Relationship Id="rId10" Type="http://schemas.openxmlformats.org/officeDocument/2006/relationships/image" Target="../media/image36.png"/><Relationship Id="rId19" Type="http://schemas.openxmlformats.org/officeDocument/2006/relationships/image" Target="../media/image45.gif"/><Relationship Id="rId31" Type="http://schemas.openxmlformats.org/officeDocument/2006/relationships/image" Target="../media/image57.gif"/><Relationship Id="rId4" Type="http://schemas.openxmlformats.org/officeDocument/2006/relationships/image" Target="../media/image30.gif"/><Relationship Id="rId9" Type="http://schemas.openxmlformats.org/officeDocument/2006/relationships/image" Target="../media/image35.png"/><Relationship Id="rId14" Type="http://schemas.openxmlformats.org/officeDocument/2006/relationships/image" Target="../media/image40.gif"/><Relationship Id="rId22" Type="http://schemas.openxmlformats.org/officeDocument/2006/relationships/image" Target="../media/image48.gif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" Type="http://schemas.openxmlformats.org/officeDocument/2006/relationships/image" Target="../media/image69.png"/><Relationship Id="rId21" Type="http://schemas.openxmlformats.org/officeDocument/2006/relationships/image" Target="../media/image85.pn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luxshare.com.cn/data/2009/s/www.sz0625.com/db_pictures/200907/06/1246848972442216.jpg" TargetMode="External"/><Relationship Id="rId11" Type="http://schemas.openxmlformats.org/officeDocument/2006/relationships/image" Target="../media/image75.gif"/><Relationship Id="rId24" Type="http://schemas.openxmlformats.org/officeDocument/2006/relationships/image" Target="../media/image88.png"/><Relationship Id="rId5" Type="http://schemas.openxmlformats.org/officeDocument/2006/relationships/hyperlink" Target="../../../Product%20introduce/for%20Company%20profile/Luxshare-ICT%20Antenna%20Capability%20for_Qiwo360_V3.6_20140430.pptx" TargetMode="External"/><Relationship Id="rId15" Type="http://schemas.openxmlformats.org/officeDocument/2006/relationships/image" Target="../media/image79.jpe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31" Type="http://schemas.openxmlformats.org/officeDocument/2006/relationships/image" Target="../media/image95.png"/><Relationship Id="rId4" Type="http://schemas.openxmlformats.org/officeDocument/2006/relationships/image" Target="../media/image70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13" Type="http://schemas.openxmlformats.org/officeDocument/2006/relationships/image" Target="../media/image106.jpeg"/><Relationship Id="rId18" Type="http://schemas.openxmlformats.org/officeDocument/2006/relationships/image" Target="../media/image111.jpeg"/><Relationship Id="rId26" Type="http://schemas.openxmlformats.org/officeDocument/2006/relationships/image" Target="../media/image119.jpeg"/><Relationship Id="rId3" Type="http://schemas.openxmlformats.org/officeDocument/2006/relationships/image" Target="../media/image96.jpeg"/><Relationship Id="rId21" Type="http://schemas.openxmlformats.org/officeDocument/2006/relationships/image" Target="../media/image114.jpeg"/><Relationship Id="rId7" Type="http://schemas.openxmlformats.org/officeDocument/2006/relationships/image" Target="../media/image100.jpeg"/><Relationship Id="rId12" Type="http://schemas.openxmlformats.org/officeDocument/2006/relationships/image" Target="../media/image105.jpeg"/><Relationship Id="rId17" Type="http://schemas.openxmlformats.org/officeDocument/2006/relationships/image" Target="../media/image110.jpeg"/><Relationship Id="rId25" Type="http://schemas.openxmlformats.org/officeDocument/2006/relationships/image" Target="../media/image118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9.png"/><Relationship Id="rId20" Type="http://schemas.openxmlformats.org/officeDocument/2006/relationships/image" Target="../media/image113.jpeg"/><Relationship Id="rId29" Type="http://schemas.openxmlformats.org/officeDocument/2006/relationships/image" Target="../media/image1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jpeg"/><Relationship Id="rId11" Type="http://schemas.openxmlformats.org/officeDocument/2006/relationships/image" Target="../media/image104.jpeg"/><Relationship Id="rId24" Type="http://schemas.openxmlformats.org/officeDocument/2006/relationships/image" Target="../media/image117.jpeg"/><Relationship Id="rId32" Type="http://schemas.openxmlformats.org/officeDocument/2006/relationships/image" Target="../media/image125.png"/><Relationship Id="rId5" Type="http://schemas.openxmlformats.org/officeDocument/2006/relationships/image" Target="../media/image98.jpeg"/><Relationship Id="rId15" Type="http://schemas.openxmlformats.org/officeDocument/2006/relationships/image" Target="../media/image108.png"/><Relationship Id="rId23" Type="http://schemas.openxmlformats.org/officeDocument/2006/relationships/image" Target="../media/image116.jpeg"/><Relationship Id="rId28" Type="http://schemas.openxmlformats.org/officeDocument/2006/relationships/image" Target="../media/image121.jpeg"/><Relationship Id="rId10" Type="http://schemas.openxmlformats.org/officeDocument/2006/relationships/image" Target="../media/image103.jpeg"/><Relationship Id="rId19" Type="http://schemas.openxmlformats.org/officeDocument/2006/relationships/image" Target="../media/image112.jpeg"/><Relationship Id="rId31" Type="http://schemas.openxmlformats.org/officeDocument/2006/relationships/image" Target="../media/image124.gif"/><Relationship Id="rId4" Type="http://schemas.openxmlformats.org/officeDocument/2006/relationships/image" Target="../media/image97.jpeg"/><Relationship Id="rId9" Type="http://schemas.openxmlformats.org/officeDocument/2006/relationships/image" Target="../media/image102.jpeg"/><Relationship Id="rId14" Type="http://schemas.openxmlformats.org/officeDocument/2006/relationships/image" Target="../media/image107.jpeg"/><Relationship Id="rId22" Type="http://schemas.openxmlformats.org/officeDocument/2006/relationships/image" Target="../media/image115.jpeg"/><Relationship Id="rId27" Type="http://schemas.openxmlformats.org/officeDocument/2006/relationships/image" Target="../media/image120.png"/><Relationship Id="rId30" Type="http://schemas.openxmlformats.org/officeDocument/2006/relationships/image" Target="../media/image1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13" Type="http://schemas.openxmlformats.org/officeDocument/2006/relationships/image" Target="../media/image136.png"/><Relationship Id="rId3" Type="http://schemas.openxmlformats.org/officeDocument/2006/relationships/image" Target="../media/image126.png"/><Relationship Id="rId7" Type="http://schemas.openxmlformats.org/officeDocument/2006/relationships/image" Target="../media/image130.jpeg"/><Relationship Id="rId12" Type="http://schemas.openxmlformats.org/officeDocument/2006/relationships/image" Target="../media/image1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9.png"/><Relationship Id="rId11" Type="http://schemas.openxmlformats.org/officeDocument/2006/relationships/image" Target="../media/image134.jpeg"/><Relationship Id="rId5" Type="http://schemas.openxmlformats.org/officeDocument/2006/relationships/image" Target="../media/image128.png"/><Relationship Id="rId10" Type="http://schemas.openxmlformats.org/officeDocument/2006/relationships/image" Target="../media/image133.jpeg"/><Relationship Id="rId4" Type="http://schemas.openxmlformats.org/officeDocument/2006/relationships/image" Target="../media/image127.png"/><Relationship Id="rId9" Type="http://schemas.openxmlformats.org/officeDocument/2006/relationships/image" Target="../media/image1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8409" y="3372758"/>
            <a:ext cx="7772400" cy="866527"/>
          </a:xfrm>
        </p:spPr>
        <p:txBody>
          <a:bodyPr>
            <a:normAutofit fontScale="90000"/>
          </a:bodyPr>
          <a:lstStyle/>
          <a:p>
            <a:r>
              <a:rPr lang="zh-CN" altLang="en-US" sz="5300" dirty="0"/>
              <a:t>立讯</a:t>
            </a:r>
            <a:r>
              <a:rPr lang="zh-CN" altLang="en-US" sz="5300" dirty="0" smtClean="0"/>
              <a:t>精密工业股份有限公司 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2015</a:t>
            </a:r>
            <a:r>
              <a:rPr lang="zh-CN" altLang="en-US" dirty="0" smtClean="0"/>
              <a:t>校园招聘  宣传手册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300192" y="5518973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务实进取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开拓创新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/>
            <a:r>
              <a:rPr lang="zh-CN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协作融合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感恩回报</a:t>
            </a:r>
            <a:endParaRPr lang="zh-CN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611560" y="1448780"/>
            <a:ext cx="7992888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量</a:t>
            </a:r>
            <a:r>
              <a:rPr lang="zh-CN" altLang="en-US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才适用</a:t>
            </a:r>
            <a:endParaRPr lang="en-US" altLang="zh-CN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合适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的人做合适的事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。人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岗匹配、人责匹配，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人尽其才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</a:t>
            </a:r>
            <a:endParaRPr lang="en-US" altLang="zh-CN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绩效为先</a:t>
            </a:r>
            <a:endParaRPr lang="en-US" altLang="zh-CN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  我们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主张绩效是员工的薪酬、晋升、调迁、培训和奖惩的依据，优异的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业绩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得到及时的承认和相应的奖励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2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公平竞争  </a:t>
            </a:r>
            <a:endParaRPr lang="en-US" altLang="zh-CN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我们奉行 “能者上、平者让、庸者下”的动态用人机制。</a:t>
            </a:r>
            <a:endParaRPr lang="en-US" altLang="zh-CN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长效激励</a:t>
            </a:r>
            <a:endParaRPr lang="en-US" altLang="zh-CN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通过股权激励、企业年金制等多元化的激励机制，实现待遇留人，感情留人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和事业留人，激发员工的创造性和能动性。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580028" y="476672"/>
            <a:ext cx="7992888" cy="862136"/>
          </a:xfrm>
          <a:noFill/>
          <a:ln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zh-CN" altLang="en-US" b="1" dirty="0" smtClean="0">
                <a:latin typeface="黑体" pitchFamily="49" charset="-122"/>
                <a:ea typeface="黑体" pitchFamily="49" charset="-122"/>
                <a:cs typeface="+mj-cs"/>
              </a:rPr>
              <a:t>立讯精密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  <a:cs typeface="+mj-cs"/>
              </a:rPr>
              <a:t>·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  <a:cs typeface="+mj-cs"/>
              </a:rPr>
              <a:t>用人理念</a:t>
            </a:r>
            <a:endParaRPr lang="zh-CN" altLang="en-US" b="1" dirty="0">
              <a:latin typeface="黑体" pitchFamily="49" charset="-122"/>
              <a:ea typeface="黑体" pitchFamily="49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14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3"/>
          <p:cNvGrpSpPr>
            <a:grpSpLocks/>
          </p:cNvGrpSpPr>
          <p:nvPr/>
        </p:nvGrpSpPr>
        <p:grpSpPr bwMode="auto">
          <a:xfrm>
            <a:off x="2469282" y="2598489"/>
            <a:ext cx="4281636" cy="398463"/>
            <a:chOff x="336" y="1735"/>
            <a:chExt cx="4806" cy="29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4" name="AutoShape 4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5" name="AutoShape 5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6" name="AutoShape 6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7" name="AutoShape 7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36" name="Group 3"/>
          <p:cNvGrpSpPr>
            <a:grpSpLocks/>
          </p:cNvGrpSpPr>
          <p:nvPr/>
        </p:nvGrpSpPr>
        <p:grpSpPr bwMode="auto">
          <a:xfrm>
            <a:off x="1916869" y="3212678"/>
            <a:ext cx="5492750" cy="398463"/>
            <a:chOff x="336" y="1735"/>
            <a:chExt cx="4806" cy="294"/>
          </a:xfrm>
        </p:grpSpPr>
        <p:sp>
          <p:nvSpPr>
            <p:cNvPr id="137" name="AutoShape 4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rgbClr val="DB9153"/>
            </a:solidFill>
            <a:ln w="12700">
              <a:noFill/>
              <a:round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8" name="AutoShape 5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9" name="AutoShape 6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0" name="AutoShape 7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DB9153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41" name="Group 8"/>
          <p:cNvGrpSpPr>
            <a:grpSpLocks/>
          </p:cNvGrpSpPr>
          <p:nvPr/>
        </p:nvGrpSpPr>
        <p:grpSpPr bwMode="auto">
          <a:xfrm>
            <a:off x="1414463" y="3879429"/>
            <a:ext cx="6391275" cy="398462"/>
            <a:chOff x="336" y="1735"/>
            <a:chExt cx="4806" cy="294"/>
          </a:xfrm>
        </p:grpSpPr>
        <p:sp>
          <p:nvSpPr>
            <p:cNvPr id="142" name="AutoShape 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rgbClr val="80CB35"/>
            </a:solidFill>
            <a:ln w="12700">
              <a:noFill/>
              <a:round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3" name="AutoShape 1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4" name="AutoShape 1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5" name="AutoShape 12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80CB3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46" name="Group 13"/>
          <p:cNvGrpSpPr>
            <a:grpSpLocks/>
          </p:cNvGrpSpPr>
          <p:nvPr/>
        </p:nvGrpSpPr>
        <p:grpSpPr bwMode="auto">
          <a:xfrm>
            <a:off x="904790" y="4498554"/>
            <a:ext cx="7239000" cy="398462"/>
            <a:chOff x="336" y="1735"/>
            <a:chExt cx="4806" cy="294"/>
          </a:xfrm>
        </p:grpSpPr>
        <p:sp>
          <p:nvSpPr>
            <p:cNvPr id="147" name="AutoShape 14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rgbClr val="E15D7C"/>
            </a:solidFill>
            <a:ln w="12700">
              <a:noFill/>
              <a:round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8" name="AutoShape 15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9" name="AutoShape 16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50" name="AutoShape 17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E15D7C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51" name="Group 18"/>
          <p:cNvGrpSpPr>
            <a:grpSpLocks/>
          </p:cNvGrpSpPr>
          <p:nvPr/>
        </p:nvGrpSpPr>
        <p:grpSpPr bwMode="auto">
          <a:xfrm>
            <a:off x="685800" y="5056560"/>
            <a:ext cx="7848600" cy="438150"/>
            <a:chOff x="336" y="1735"/>
            <a:chExt cx="4806" cy="294"/>
          </a:xfrm>
        </p:grpSpPr>
        <p:sp>
          <p:nvSpPr>
            <p:cNvPr id="152" name="AutoShape 1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rgbClr val="518CD3"/>
            </a:solidFill>
            <a:ln w="12700">
              <a:solidFill>
                <a:srgbClr val="518CD3"/>
              </a:solidFill>
              <a:round/>
              <a:headEnd/>
              <a:tailEnd/>
            </a:ln>
            <a:effectLst>
              <a:outerShdw dist="635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53" name="AutoShape 2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54" name="AutoShape 2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55" name="AutoShape 22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518CD3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56" name="AutoShape 23"/>
          <p:cNvSpPr>
            <a:spLocks noChangeArrowheads="1"/>
          </p:cNvSpPr>
          <p:nvPr/>
        </p:nvSpPr>
        <p:spPr bwMode="gray">
          <a:xfrm>
            <a:off x="3581400" y="4621585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4C5464"/>
              </a:gs>
              <a:gs pos="50000">
                <a:srgbClr val="4C5464">
                  <a:gamma/>
                  <a:tint val="0"/>
                  <a:invGamma/>
                </a:srgbClr>
              </a:gs>
              <a:gs pos="100000">
                <a:srgbClr val="4C5464"/>
              </a:gs>
            </a:gsLst>
            <a:lin ang="0" scaled="1"/>
          </a:gra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7" name="AutoShape 24"/>
          <p:cNvSpPr>
            <a:spLocks noChangeArrowheads="1"/>
          </p:cNvSpPr>
          <p:nvPr/>
        </p:nvSpPr>
        <p:spPr bwMode="gray">
          <a:xfrm>
            <a:off x="3581400" y="4027860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5A6376"/>
              </a:gs>
              <a:gs pos="50000">
                <a:srgbClr val="5A6376">
                  <a:gamma/>
                  <a:tint val="0"/>
                  <a:invGamma/>
                </a:srgbClr>
              </a:gs>
              <a:gs pos="100000">
                <a:srgbClr val="5A6376"/>
              </a:gs>
            </a:gsLst>
            <a:lin ang="0" scaled="1"/>
          </a:gra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8" name="AutoShape 25"/>
          <p:cNvSpPr>
            <a:spLocks noChangeArrowheads="1"/>
          </p:cNvSpPr>
          <p:nvPr/>
        </p:nvSpPr>
        <p:spPr bwMode="gray">
          <a:xfrm>
            <a:off x="3581400" y="3434135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6B768B"/>
              </a:gs>
              <a:gs pos="50000">
                <a:srgbClr val="6B768B">
                  <a:gamma/>
                  <a:tint val="0"/>
                  <a:invGamma/>
                </a:srgbClr>
              </a:gs>
              <a:gs pos="100000">
                <a:srgbClr val="6B768B"/>
              </a:gs>
            </a:gsLst>
            <a:lin ang="0" scaled="1"/>
          </a:gra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9" name="AutoShape 26"/>
          <p:cNvSpPr>
            <a:spLocks noChangeArrowheads="1"/>
          </p:cNvSpPr>
          <p:nvPr/>
        </p:nvSpPr>
        <p:spPr bwMode="gray">
          <a:xfrm>
            <a:off x="3581400" y="2840410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7F899D"/>
              </a:gs>
              <a:gs pos="50000">
                <a:srgbClr val="7F899D">
                  <a:gamma/>
                  <a:tint val="0"/>
                  <a:invGamma/>
                </a:srgbClr>
              </a:gs>
              <a:gs pos="100000">
                <a:srgbClr val="7F899D"/>
              </a:gs>
            </a:gsLst>
            <a:lin ang="0" scaled="1"/>
          </a:gra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0" name="Text Box 27"/>
          <p:cNvSpPr txBox="1">
            <a:spLocks noChangeArrowheads="1"/>
          </p:cNvSpPr>
          <p:nvPr/>
        </p:nvSpPr>
        <p:spPr bwMode="black">
          <a:xfrm>
            <a:off x="5364088" y="3311897"/>
            <a:ext cx="2514600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 charset="0"/>
              </a:rPr>
              <a:t>高级管理师</a:t>
            </a:r>
            <a:endParaRPr lang="en-US" altLang="zh-CN" dirty="0"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  <p:sp>
        <p:nvSpPr>
          <p:cNvPr id="161" name="Text Box 28"/>
          <p:cNvSpPr txBox="1">
            <a:spLocks noChangeArrowheads="1"/>
          </p:cNvSpPr>
          <p:nvPr/>
        </p:nvSpPr>
        <p:spPr bwMode="black">
          <a:xfrm>
            <a:off x="1414463" y="3326185"/>
            <a:ext cx="2514600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 charset="0"/>
              </a:rPr>
              <a:t>高级工程师</a:t>
            </a:r>
            <a:endParaRPr lang="en-US" altLang="zh-CN" dirty="0"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  <p:sp>
        <p:nvSpPr>
          <p:cNvPr id="162" name="Text Box 29"/>
          <p:cNvSpPr txBox="1">
            <a:spLocks noChangeArrowheads="1"/>
          </p:cNvSpPr>
          <p:nvPr/>
        </p:nvSpPr>
        <p:spPr bwMode="black">
          <a:xfrm>
            <a:off x="5220072" y="3953247"/>
            <a:ext cx="2371725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 charset="0"/>
              </a:rPr>
              <a:t>管理师</a:t>
            </a:r>
            <a:endParaRPr lang="en-US" altLang="zh-CN" dirty="0"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  <p:sp>
        <p:nvSpPr>
          <p:cNvPr id="163" name="Text Box 30"/>
          <p:cNvSpPr txBox="1">
            <a:spLocks noChangeArrowheads="1"/>
          </p:cNvSpPr>
          <p:nvPr/>
        </p:nvSpPr>
        <p:spPr bwMode="black">
          <a:xfrm>
            <a:off x="1763911" y="3970777"/>
            <a:ext cx="2232025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 charset="0"/>
              </a:rPr>
              <a:t>工程师</a:t>
            </a:r>
            <a:endParaRPr lang="en-US" altLang="zh-CN" dirty="0"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  <p:sp>
        <p:nvSpPr>
          <p:cNvPr id="164" name="Text Box 31"/>
          <p:cNvSpPr txBox="1">
            <a:spLocks noChangeArrowheads="1"/>
          </p:cNvSpPr>
          <p:nvPr/>
        </p:nvSpPr>
        <p:spPr bwMode="black">
          <a:xfrm>
            <a:off x="5681811" y="4642496"/>
            <a:ext cx="1914525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 charset="0"/>
              </a:rPr>
              <a:t>助理管理师</a:t>
            </a:r>
            <a:endParaRPr lang="en-US" altLang="zh-CN" dirty="0"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  <p:sp>
        <p:nvSpPr>
          <p:cNvPr id="165" name="Text Box 32"/>
          <p:cNvSpPr txBox="1">
            <a:spLocks noChangeArrowheads="1"/>
          </p:cNvSpPr>
          <p:nvPr/>
        </p:nvSpPr>
        <p:spPr bwMode="black">
          <a:xfrm>
            <a:off x="1789063" y="4642496"/>
            <a:ext cx="1774825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 charset="0"/>
              </a:rPr>
              <a:t>助理工程师</a:t>
            </a:r>
            <a:endParaRPr lang="en-US" altLang="zh-CN" dirty="0"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  <p:sp>
        <p:nvSpPr>
          <p:cNvPr id="166" name="Text Box 33"/>
          <p:cNvSpPr txBox="1">
            <a:spLocks noChangeArrowheads="1"/>
          </p:cNvSpPr>
          <p:nvPr/>
        </p:nvSpPr>
        <p:spPr bwMode="black">
          <a:xfrm>
            <a:off x="5774779" y="5218560"/>
            <a:ext cx="1533525" cy="2941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CN" altLang="en-US" dirty="0">
                <a:latin typeface="黑体" pitchFamily="49" charset="-122"/>
                <a:ea typeface="黑体" pitchFamily="49" charset="-122"/>
                <a:cs typeface="Arial" charset="0"/>
              </a:rPr>
              <a:t>储备干部</a:t>
            </a:r>
            <a:endParaRPr lang="en-US" altLang="zh-CN" dirty="0"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  <p:sp>
        <p:nvSpPr>
          <p:cNvPr id="167" name="Text Box 34"/>
          <p:cNvSpPr txBox="1">
            <a:spLocks noChangeArrowheads="1"/>
          </p:cNvSpPr>
          <p:nvPr/>
        </p:nvSpPr>
        <p:spPr bwMode="black">
          <a:xfrm>
            <a:off x="1979712" y="5218560"/>
            <a:ext cx="1590675" cy="2941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 charset="0"/>
              </a:rPr>
              <a:t>储备干部</a:t>
            </a:r>
            <a:endParaRPr lang="en-US" altLang="zh-CN" dirty="0"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  <p:sp>
        <p:nvSpPr>
          <p:cNvPr id="168" name="Text Box 18"/>
          <p:cNvSpPr txBox="1">
            <a:spLocks noChangeArrowheads="1"/>
          </p:cNvSpPr>
          <p:nvPr/>
        </p:nvSpPr>
        <p:spPr bwMode="gray">
          <a:xfrm>
            <a:off x="3741738" y="5275635"/>
            <a:ext cx="1651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Arial" charset="0"/>
              </a:rPr>
              <a:t>储备干部</a:t>
            </a:r>
            <a:endParaRPr lang="en-US" altLang="zh-CN" sz="1600" dirty="0"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  <p:sp>
        <p:nvSpPr>
          <p:cNvPr id="169" name="Text Box 18"/>
          <p:cNvSpPr txBox="1">
            <a:spLocks noChangeArrowheads="1"/>
          </p:cNvSpPr>
          <p:nvPr/>
        </p:nvSpPr>
        <p:spPr bwMode="gray">
          <a:xfrm>
            <a:off x="3741738" y="4697785"/>
            <a:ext cx="1651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Arial" charset="0"/>
              </a:rPr>
              <a:t>线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  <a:cs typeface="Arial" charset="0"/>
              </a:rPr>
              <a:t>/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Arial" charset="0"/>
              </a:rPr>
              <a:t>组长</a:t>
            </a:r>
            <a:endParaRPr lang="en-US" altLang="zh-CN" sz="1600" dirty="0"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  <p:sp>
        <p:nvSpPr>
          <p:cNvPr id="170" name="Text Box 18"/>
          <p:cNvSpPr txBox="1">
            <a:spLocks noChangeArrowheads="1"/>
          </p:cNvSpPr>
          <p:nvPr/>
        </p:nvSpPr>
        <p:spPr bwMode="gray">
          <a:xfrm>
            <a:off x="3741738" y="4078660"/>
            <a:ext cx="1651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Arial" charset="0"/>
              </a:rPr>
              <a:t>课长</a:t>
            </a:r>
            <a:endParaRPr lang="en-US" altLang="zh-CN" sz="1600" dirty="0"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  <p:sp>
        <p:nvSpPr>
          <p:cNvPr id="171" name="Text Box 18"/>
          <p:cNvSpPr txBox="1">
            <a:spLocks noChangeArrowheads="1"/>
          </p:cNvSpPr>
          <p:nvPr/>
        </p:nvSpPr>
        <p:spPr bwMode="gray">
          <a:xfrm>
            <a:off x="3741738" y="3513510"/>
            <a:ext cx="1651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Arial" charset="0"/>
              </a:rPr>
              <a:t>副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  <a:cs typeface="Arial" charset="0"/>
              </a:rPr>
              <a:t>/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Arial" charset="0"/>
              </a:rPr>
              <a:t>经理</a:t>
            </a:r>
            <a:endParaRPr lang="en-US" altLang="zh-CN" sz="1600" dirty="0"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  <p:sp>
        <p:nvSpPr>
          <p:cNvPr id="179" name="Rectangle 46"/>
          <p:cNvSpPr>
            <a:spLocks noChangeArrowheads="1"/>
          </p:cNvSpPr>
          <p:nvPr/>
        </p:nvSpPr>
        <p:spPr bwMode="auto">
          <a:xfrm>
            <a:off x="3635896" y="5837202"/>
            <a:ext cx="18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 charset="0"/>
              </a:rPr>
              <a:t>管理类</a:t>
            </a:r>
            <a:endParaRPr lang="en-US" altLang="zh-CN" dirty="0"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  <p:sp>
        <p:nvSpPr>
          <p:cNvPr id="180" name="标题 1"/>
          <p:cNvSpPr>
            <a:spLocks noGrp="1"/>
          </p:cNvSpPr>
          <p:nvPr>
            <p:ph type="title"/>
          </p:nvPr>
        </p:nvSpPr>
        <p:spPr>
          <a:xfrm>
            <a:off x="580028" y="116632"/>
            <a:ext cx="7992888" cy="862136"/>
          </a:xfrm>
          <a:noFill/>
          <a:ln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立讯精密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晋升发展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" name="AutoShape 9"/>
          <p:cNvSpPr>
            <a:spLocks noChangeArrowheads="1"/>
          </p:cNvSpPr>
          <p:nvPr/>
        </p:nvSpPr>
        <p:spPr bwMode="gray">
          <a:xfrm rot="16200000" flipV="1">
            <a:off x="7683454" y="3887376"/>
            <a:ext cx="1595394" cy="390610"/>
          </a:xfrm>
          <a:prstGeom prst="rightArrow">
            <a:avLst>
              <a:gd name="adj1" fmla="val 50000"/>
              <a:gd name="adj2" fmla="val 52707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9" name="AutoShape 9"/>
          <p:cNvSpPr>
            <a:spLocks noChangeArrowheads="1"/>
          </p:cNvSpPr>
          <p:nvPr/>
        </p:nvSpPr>
        <p:spPr bwMode="gray">
          <a:xfrm rot="16200000" flipV="1">
            <a:off x="-180136" y="3815070"/>
            <a:ext cx="1595394" cy="390610"/>
          </a:xfrm>
          <a:prstGeom prst="rightArrow">
            <a:avLst>
              <a:gd name="adj1" fmla="val 50000"/>
              <a:gd name="adj2" fmla="val 52707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0" name="AutoShape 26"/>
          <p:cNvSpPr>
            <a:spLocks noChangeArrowheads="1"/>
          </p:cNvSpPr>
          <p:nvPr/>
        </p:nvSpPr>
        <p:spPr bwMode="gray">
          <a:xfrm>
            <a:off x="3564797" y="2204864"/>
            <a:ext cx="2074003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7F899D"/>
              </a:gs>
              <a:gs pos="50000">
                <a:srgbClr val="7F899D">
                  <a:gamma/>
                  <a:tint val="0"/>
                  <a:invGamma/>
                </a:srgbClr>
              </a:gs>
              <a:gs pos="100000">
                <a:srgbClr val="7F899D"/>
              </a:gs>
            </a:gsLst>
            <a:lin ang="0" scaled="1"/>
          </a:gra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72" name="Group 39"/>
          <p:cNvGrpSpPr>
            <a:grpSpLocks/>
          </p:cNvGrpSpPr>
          <p:nvPr/>
        </p:nvGrpSpPr>
        <p:grpSpPr bwMode="auto">
          <a:xfrm>
            <a:off x="4016375" y="1477020"/>
            <a:ext cx="1162050" cy="1231900"/>
            <a:chOff x="192" y="1917"/>
            <a:chExt cx="1042" cy="1102"/>
          </a:xfrm>
        </p:grpSpPr>
        <p:grpSp>
          <p:nvGrpSpPr>
            <p:cNvPr id="173" name="Group 4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175" name="Picture 41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176" name="Picture 42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77" name="Oval 4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E4DF1B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E4DF1B">
                      <a:alpha val="55000"/>
                    </a:srgbClr>
                  </a:gs>
                  <a:gs pos="100000">
                    <a:srgbClr val="E4DF1B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pic>
          <p:nvPicPr>
            <p:cNvPr id="174" name="Picture 44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78" name="Rectangle 45"/>
          <p:cNvSpPr>
            <a:spLocks noChangeArrowheads="1"/>
          </p:cNvSpPr>
          <p:nvPr/>
        </p:nvSpPr>
        <p:spPr bwMode="gray">
          <a:xfrm>
            <a:off x="4143665" y="1631993"/>
            <a:ext cx="881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 charset="0"/>
              </a:rPr>
              <a:t>决策层</a:t>
            </a:r>
            <a:endParaRPr lang="en-US" altLang="zh-CN" dirty="0"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gray">
          <a:xfrm>
            <a:off x="3713088" y="2876128"/>
            <a:ext cx="1651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Arial" charset="0"/>
              </a:rPr>
              <a:t>总监</a:t>
            </a:r>
            <a:endParaRPr lang="en-US" altLang="zh-CN" sz="1600" dirty="0"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black">
          <a:xfrm>
            <a:off x="1763688" y="2698280"/>
            <a:ext cx="2514600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CN" altLang="en-US" dirty="0">
                <a:latin typeface="黑体" pitchFamily="49" charset="-122"/>
                <a:ea typeface="黑体" pitchFamily="49" charset="-122"/>
                <a:cs typeface="Arial" charset="0"/>
              </a:rPr>
              <a:t>专家</a:t>
            </a:r>
            <a:endParaRPr lang="en-US" altLang="zh-CN" dirty="0"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black">
          <a:xfrm>
            <a:off x="5004048" y="2698280"/>
            <a:ext cx="2514600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CN" altLang="en-US" dirty="0">
                <a:latin typeface="黑体" pitchFamily="49" charset="-122"/>
                <a:ea typeface="黑体" pitchFamily="49" charset="-122"/>
                <a:cs typeface="Arial" charset="0"/>
              </a:rPr>
              <a:t>顾问</a:t>
            </a:r>
            <a:endParaRPr lang="en-US" altLang="zh-CN" dirty="0"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79712" y="5837202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  <a:cs typeface="Arial" charset="0"/>
              </a:rPr>
              <a:t>研发业务类 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30224" y="583720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黑体" pitchFamily="49" charset="-122"/>
                <a:ea typeface="黑体" pitchFamily="49" charset="-122"/>
                <a:cs typeface="Arial" charset="0"/>
              </a:rPr>
              <a:t>营运类</a:t>
            </a:r>
            <a:endParaRPr lang="en-US" altLang="zh-CN" dirty="0"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  <p:sp>
        <p:nvSpPr>
          <p:cNvPr id="61" name="Rectangle 45"/>
          <p:cNvSpPr>
            <a:spLocks noChangeArrowheads="1"/>
          </p:cNvSpPr>
          <p:nvPr/>
        </p:nvSpPr>
        <p:spPr bwMode="gray">
          <a:xfrm>
            <a:off x="4032918" y="2016963"/>
            <a:ext cx="1114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Arial" charset="0"/>
              </a:rPr>
              <a:t>副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  <a:cs typeface="Arial" charset="0"/>
              </a:rPr>
              <a:t>/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Arial" charset="0"/>
              </a:rPr>
              <a:t>总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  <a:cs typeface="Arial" charset="0"/>
              </a:rPr>
              <a:t>经理</a:t>
            </a:r>
            <a:endParaRPr lang="en-US" altLang="zh-CN" sz="1600" dirty="0"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685800" y="1448780"/>
            <a:ext cx="77724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综合薪资</a:t>
            </a:r>
            <a:endParaRPr lang="en-US" altLang="zh-CN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储备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干部采用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责任制薪资，试用期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薪资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月，试用期满依个人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表现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  及工作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岗位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调整。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(4000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——5000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月）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7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伙食与住宿</a:t>
            </a:r>
            <a:endParaRPr lang="en-US" altLang="zh-CN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  公司提供免费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伙食（或者用餐补助），并且提供相应的干部公寓，房间配   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套设施齐全。</a:t>
            </a:r>
            <a:r>
              <a:rPr lang="zh-CN" altLang="en-US" sz="500" dirty="0" smtClean="0"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5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5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  <a:p>
            <a:pPr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绩效奖金</a:t>
            </a:r>
            <a:endParaRPr lang="en-US" altLang="zh-CN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依绩效考核管理模式及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达成状况，发放年度绩效考核奖金。（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1~4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倍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薪资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9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社会保险</a:t>
            </a:r>
            <a:endParaRPr lang="en-US" altLang="zh-CN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公司为所有员工依法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办理社会保险（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养老保险、医疗保险、工伤保险、失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业保险、生育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社会保险）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580028" y="476672"/>
            <a:ext cx="7992888" cy="862136"/>
          </a:xfrm>
          <a:noFill/>
          <a:ln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zh-CN" altLang="en-US" b="1" dirty="0" smtClean="0">
                <a:latin typeface="黑体" pitchFamily="49" charset="-122"/>
                <a:ea typeface="黑体" pitchFamily="49" charset="-122"/>
                <a:cs typeface="+mj-cs"/>
              </a:rPr>
              <a:t>立讯精密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  <a:cs typeface="+mj-cs"/>
              </a:rPr>
              <a:t>·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福利待遇</a:t>
            </a:r>
            <a:endParaRPr lang="zh-CN" altLang="en-US" b="1" dirty="0">
              <a:latin typeface="黑体" pitchFamily="49" charset="-122"/>
              <a:ea typeface="黑体" pitchFamily="49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26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立讯精密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培训计划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467544" y="2105566"/>
            <a:ext cx="8064896" cy="1145404"/>
            <a:chOff x="467544" y="2105566"/>
            <a:chExt cx="8064896" cy="1145404"/>
          </a:xfrm>
        </p:grpSpPr>
        <p:sp>
          <p:nvSpPr>
            <p:cNvPr id="4" name="流程图: 可选过程 3"/>
            <p:cNvSpPr/>
            <p:nvPr/>
          </p:nvSpPr>
          <p:spPr>
            <a:xfrm>
              <a:off x="1115616" y="2164216"/>
              <a:ext cx="7416824" cy="468052"/>
            </a:xfrm>
            <a:prstGeom prst="flowChartAlternateProces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zh-CN" altLang="en-US" sz="2000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职业</a:t>
              </a:r>
              <a:r>
                <a:rPr lang="zh-CN" altLang="en-US" sz="2000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规划：</a:t>
              </a:r>
              <a:r>
                <a:rPr lang="zh-CN" altLang="en-US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职业素养训练</a:t>
              </a:r>
              <a:r>
                <a:rPr lang="en-US" altLang="zh-CN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+</a:t>
              </a:r>
              <a:r>
                <a:rPr lang="zh-CN" altLang="en-US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岗位实习</a:t>
              </a:r>
              <a:r>
                <a:rPr lang="en-US" altLang="zh-CN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+</a:t>
              </a:r>
              <a:r>
                <a:rPr lang="zh-CN" altLang="en-US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拓展训练</a:t>
              </a:r>
              <a:r>
                <a:rPr lang="en-US" altLang="zh-CN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+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在岗专业知识培训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流程图: 可选过程 4"/>
            <p:cNvSpPr/>
            <p:nvPr/>
          </p:nvSpPr>
          <p:spPr>
            <a:xfrm>
              <a:off x="2483768" y="2782918"/>
              <a:ext cx="6048672" cy="468052"/>
            </a:xfrm>
            <a:prstGeom prst="flowChartAlternateProces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zh-CN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+</a:t>
              </a:r>
              <a:r>
                <a:rPr lang="zh-CN" altLang="en-US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轮岗实习</a:t>
              </a:r>
              <a:r>
                <a:rPr lang="en-US" altLang="zh-CN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+</a:t>
              </a:r>
              <a:r>
                <a:rPr lang="zh-CN" altLang="en-US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心理辅导</a:t>
              </a:r>
              <a:r>
                <a:rPr lang="en-US" altLang="zh-CN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+</a:t>
              </a:r>
              <a:r>
                <a:rPr lang="zh-CN" altLang="en-US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岗位满意度追踪</a:t>
              </a:r>
              <a:r>
                <a:rPr lang="en-US" altLang="zh-CN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+</a:t>
              </a:r>
              <a:r>
                <a:rPr lang="zh-CN" altLang="en-US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职业发展辅导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十字箭头标注 5"/>
            <p:cNvSpPr/>
            <p:nvPr/>
          </p:nvSpPr>
          <p:spPr>
            <a:xfrm>
              <a:off x="467544" y="2105566"/>
              <a:ext cx="648072" cy="526702"/>
            </a:xfrm>
            <a:prstGeom prst="quadArrowCallou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3906" y="3356992"/>
            <a:ext cx="8078534" cy="529765"/>
            <a:chOff x="453906" y="3356992"/>
            <a:chExt cx="8078534" cy="52976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" name="十字箭头标注 7"/>
            <p:cNvSpPr/>
            <p:nvPr/>
          </p:nvSpPr>
          <p:spPr>
            <a:xfrm>
              <a:off x="453906" y="3356992"/>
              <a:ext cx="648072" cy="526702"/>
            </a:xfrm>
            <a:prstGeom prst="quadArrowCallou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流程图: 可选过程 9"/>
            <p:cNvSpPr/>
            <p:nvPr/>
          </p:nvSpPr>
          <p:spPr>
            <a:xfrm>
              <a:off x="1115616" y="3418705"/>
              <a:ext cx="7416824" cy="468052"/>
            </a:xfrm>
            <a:prstGeom prst="flowChartAlternateProcess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zh-CN" altLang="en-US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导师</a:t>
              </a:r>
              <a:r>
                <a:rPr lang="zh-CN" altLang="en-US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制：培养计划</a:t>
              </a:r>
              <a:r>
                <a:rPr lang="en-US" altLang="zh-CN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+</a:t>
              </a:r>
              <a:r>
                <a:rPr lang="zh-CN" altLang="en-US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高管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认训</a:t>
              </a:r>
              <a:r>
                <a:rPr lang="en-US" altLang="zh-CN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+</a:t>
              </a:r>
              <a:r>
                <a:rPr lang="zh-CN" altLang="en-US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业务指导</a:t>
              </a:r>
              <a:r>
                <a:rPr lang="en-US" altLang="zh-CN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+</a:t>
              </a:r>
              <a:r>
                <a:rPr lang="zh-CN" altLang="en-US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职业指导</a:t>
              </a:r>
              <a:r>
                <a:rPr lang="en-US" altLang="zh-CN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+</a:t>
              </a:r>
              <a:r>
                <a:rPr lang="zh-CN" altLang="en-US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成长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追踪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7544" y="4077072"/>
            <a:ext cx="8064896" cy="526702"/>
            <a:chOff x="467544" y="4077072"/>
            <a:chExt cx="8064896" cy="526702"/>
          </a:xfrm>
          <a:solidFill>
            <a:schemeClr val="accent1">
              <a:lumMod val="75000"/>
            </a:schemeClr>
          </a:solidFill>
        </p:grpSpPr>
        <p:sp>
          <p:nvSpPr>
            <p:cNvPr id="9" name="十字箭头标注 8"/>
            <p:cNvSpPr/>
            <p:nvPr/>
          </p:nvSpPr>
          <p:spPr>
            <a:xfrm>
              <a:off x="467544" y="4077072"/>
              <a:ext cx="648072" cy="526702"/>
            </a:xfrm>
            <a:prstGeom prst="quadArrowCallou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流程图: 可选过程 10"/>
            <p:cNvSpPr/>
            <p:nvPr/>
          </p:nvSpPr>
          <p:spPr>
            <a:xfrm>
              <a:off x="1115616" y="4106397"/>
              <a:ext cx="7416824" cy="468052"/>
            </a:xfrm>
            <a:prstGeom prst="flowChartAlternateProcess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zh-CN" altLang="en-US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持续培养：丰富的历练机会</a:t>
              </a:r>
              <a:r>
                <a:rPr lang="en-US" altLang="zh-CN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+</a:t>
              </a:r>
              <a:r>
                <a:rPr lang="zh-CN" altLang="en-US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充分的施展平台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5048" y="477748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其他动力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12764" y="5208788"/>
            <a:ext cx="8051258" cy="526702"/>
            <a:chOff x="467544" y="5373216"/>
            <a:chExt cx="8051258" cy="526702"/>
          </a:xfrm>
        </p:grpSpPr>
        <p:sp>
          <p:nvSpPr>
            <p:cNvPr id="17" name="十字箭头标注 16"/>
            <p:cNvSpPr/>
            <p:nvPr/>
          </p:nvSpPr>
          <p:spPr>
            <a:xfrm>
              <a:off x="467544" y="5373216"/>
              <a:ext cx="648072" cy="526702"/>
            </a:xfrm>
            <a:prstGeom prst="quadArrowCallout">
              <a:avLst/>
            </a:prstGeom>
            <a:solidFill>
              <a:srgbClr val="C4EA3A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流程图: 可选过程 17"/>
            <p:cNvSpPr/>
            <p:nvPr/>
          </p:nvSpPr>
          <p:spPr>
            <a:xfrm>
              <a:off x="1101978" y="5405251"/>
              <a:ext cx="7416824" cy="494667"/>
            </a:xfrm>
            <a:prstGeom prst="flowChartAlternateProcess">
              <a:avLst/>
            </a:prstGeom>
            <a:solidFill>
              <a:srgbClr val="C4EA3A"/>
            </a:solidFill>
            <a:ln>
              <a:solidFill>
                <a:srgbClr val="C4E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 smtClean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带</a:t>
              </a:r>
              <a:r>
                <a:rPr lang="zh-CN" altLang="zh-CN" dirty="0" smtClean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薪</a:t>
              </a:r>
              <a:r>
                <a:rPr lang="zh-CN" altLang="zh-CN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假</a:t>
              </a:r>
              <a:r>
                <a:rPr lang="en-US" altLang="zh-CN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+</a:t>
              </a:r>
              <a:r>
                <a:rPr lang="zh-CN" altLang="zh-CN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俱乐部</a:t>
              </a:r>
              <a:r>
                <a:rPr lang="en-US" altLang="zh-CN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+</a:t>
              </a:r>
              <a:r>
                <a:rPr lang="zh-CN" altLang="zh-CN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户外</a:t>
              </a:r>
              <a:r>
                <a:rPr lang="zh-CN" altLang="zh-CN" dirty="0" smtClean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旅游</a:t>
              </a:r>
              <a:r>
                <a:rPr lang="en-US" altLang="zh-CN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+</a:t>
              </a:r>
              <a:r>
                <a:rPr lang="zh-CN" altLang="zh-CN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海外学习机会</a:t>
              </a:r>
              <a:r>
                <a:rPr lang="en-US" altLang="zh-CN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+</a:t>
              </a:r>
              <a:r>
                <a:rPr lang="zh-CN" altLang="zh-CN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广阔的晋升</a:t>
              </a:r>
              <a:r>
                <a:rPr lang="zh-CN" altLang="zh-CN" dirty="0" smtClean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空间</a:t>
              </a:r>
              <a:endParaRPr lang="zh-CN" altLang="en-US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589731" y="155679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成长助力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73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itchFamily="49" charset="-122"/>
                <a:ea typeface="黑体" pitchFamily="49" charset="-122"/>
                <a:sym typeface="PMingLiU" pitchFamily="18" charset="-120"/>
              </a:rPr>
              <a:t>立讯精密</a:t>
            </a:r>
            <a:r>
              <a:rPr lang="en-US" altLang="zh-CN" b="1" dirty="0">
                <a:latin typeface="黑体" pitchFamily="49" charset="-122"/>
                <a:ea typeface="黑体" pitchFamily="49" charset="-122"/>
                <a:sym typeface="PMingLiU" pitchFamily="18" charset="-120"/>
              </a:rPr>
              <a:t>·2015 </a:t>
            </a:r>
            <a:r>
              <a:rPr lang="zh-CN" altLang="en-US" b="1" dirty="0">
                <a:latin typeface="黑体" pitchFamily="49" charset="-122"/>
                <a:ea typeface="黑体" pitchFamily="49" charset="-122"/>
                <a:sym typeface="PMingLiU" pitchFamily="18" charset="-120"/>
              </a:rPr>
              <a:t>人才需求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521644"/>
              </p:ext>
            </p:extLst>
          </p:nvPr>
        </p:nvGraphicFramePr>
        <p:xfrm>
          <a:off x="611560" y="1484784"/>
          <a:ext cx="8064898" cy="5053354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720082"/>
                <a:gridCol w="2016224"/>
                <a:gridCol w="288032"/>
                <a:gridCol w="288032"/>
                <a:gridCol w="288032"/>
                <a:gridCol w="288032"/>
                <a:gridCol w="288032"/>
                <a:gridCol w="288032"/>
                <a:gridCol w="360040"/>
                <a:gridCol w="288032"/>
                <a:gridCol w="360040"/>
                <a:gridCol w="360040"/>
                <a:gridCol w="288032"/>
                <a:gridCol w="1944216"/>
              </a:tblGrid>
              <a:tr h="3234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专业类别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专业专业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广东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江西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安徽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江苏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北京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总计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招聘岗位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24495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东莞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深圳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珠海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梅州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吉安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新余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亳州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滁州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昆山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5569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机械类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机械工程</a:t>
                      </a:r>
                      <a:r>
                        <a:rPr lang="en-US" altLang="zh-CN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机械设计制造及其自动化</a:t>
                      </a:r>
                      <a:r>
                        <a:rPr lang="en-US" altLang="zh-CN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材料成型及控制工程</a:t>
                      </a:r>
                      <a:r>
                        <a:rPr lang="en-US" altLang="zh-CN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机械电子工程</a:t>
                      </a:r>
                      <a:r>
                        <a:rPr lang="en-US" altLang="zh-CN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机械工艺</a:t>
                      </a:r>
                      <a:r>
                        <a:rPr lang="zh-CN" altLang="en-US" sz="1100" u="none" strike="noStrike" dirty="0" smtClean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技术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70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14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12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14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20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10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49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196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产品设计工程师</a:t>
                      </a:r>
                      <a:r>
                        <a:rPr lang="en-US" altLang="zh-CN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模具</a:t>
                      </a:r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设计</a:t>
                      </a:r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工程师</a:t>
                      </a:r>
                      <a:r>
                        <a:rPr lang="en-US" altLang="zh-CN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自动化工程师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53206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电子</a:t>
                      </a:r>
                      <a:r>
                        <a:rPr lang="zh-CN" altLang="en-US" sz="1200" u="none" strike="noStrike" dirty="0" smtClean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类</a:t>
                      </a:r>
                      <a:endParaRPr lang="en-US" altLang="zh-CN" sz="1200" u="none" strike="noStrike" dirty="0" smtClean="0"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电子信息工程</a:t>
                      </a:r>
                      <a:r>
                        <a:rPr lang="en-US" altLang="zh-CN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电子科学与技术</a:t>
                      </a:r>
                      <a:r>
                        <a:rPr lang="en-US" altLang="zh-CN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通信工程</a:t>
                      </a:r>
                      <a:r>
                        <a:rPr lang="en-US" altLang="zh-CN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应用电子</a:t>
                      </a:r>
                      <a:r>
                        <a:rPr lang="en-US" altLang="zh-CN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集成电路设计与集成系统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11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18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10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12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68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电子</a:t>
                      </a:r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工程师</a:t>
                      </a:r>
                      <a:r>
                        <a:rPr lang="en-US" altLang="zh-CN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/SI</a:t>
                      </a:r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工程师</a:t>
                      </a:r>
                      <a:r>
                        <a:rPr lang="en-US" altLang="zh-CN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测试工程师</a:t>
                      </a:r>
                      <a:r>
                        <a:rPr lang="en-US" altLang="zh-CN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高频分析工程师</a:t>
                      </a:r>
                      <a:r>
                        <a:rPr lang="en-US" altLang="zh-CN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品质工程师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6463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工学</a:t>
                      </a:r>
                      <a:r>
                        <a:rPr lang="zh-CN" altLang="en-US" sz="1200" u="none" strike="noStrike" dirty="0" smtClean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类</a:t>
                      </a:r>
                      <a:endParaRPr lang="en-US" altLang="zh-CN" sz="1200" u="none" strike="noStrike" dirty="0" smtClean="0"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 fontAlgn="ctr"/>
                      <a:r>
                        <a:rPr lang="zh-CN" alt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（其他）</a:t>
                      </a:r>
                      <a:endParaRPr lang="zh-CN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仪表仪器类</a:t>
                      </a:r>
                      <a:r>
                        <a:rPr lang="en-US" altLang="zh-CN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自动化类</a:t>
                      </a:r>
                      <a:r>
                        <a:rPr lang="en-US" altLang="zh-CN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材料</a:t>
                      </a:r>
                      <a:r>
                        <a:rPr lang="zh-CN" altLang="en-US" sz="1100" u="none" strike="noStrike" dirty="0" smtClean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类（金属）</a:t>
                      </a:r>
                      <a:r>
                        <a:rPr lang="en-US" altLang="zh-CN" sz="1100" u="none" strike="noStrike" dirty="0" smtClean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电气类</a:t>
                      </a:r>
                      <a:r>
                        <a:rPr lang="en-US" altLang="zh-CN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工程力学类</a:t>
                      </a:r>
                      <a:r>
                        <a:rPr lang="en-US" altLang="zh-CN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工业设计类</a:t>
                      </a:r>
                      <a:r>
                        <a:rPr lang="en-US" altLang="zh-CN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工业工程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33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12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17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13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86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研发</a:t>
                      </a:r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工程师</a:t>
                      </a:r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材料分析</a:t>
                      </a:r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工程师</a:t>
                      </a:r>
                      <a:r>
                        <a:rPr lang="en-US" altLang="zh-CN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结构工程师</a:t>
                      </a:r>
                      <a:r>
                        <a:rPr lang="en-US" altLang="zh-CN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/IE</a:t>
                      </a:r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工程师等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4791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理学</a:t>
                      </a:r>
                      <a:r>
                        <a:rPr lang="zh-CN" alt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类</a:t>
                      </a:r>
                      <a:endParaRPr lang="en-US" altLang="zh-CN" sz="1200" u="none" strike="noStrike" dirty="0" smtClean="0">
                        <a:solidFill>
                          <a:schemeClr val="bg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 fontAlgn="ctr"/>
                      <a:r>
                        <a:rPr lang="zh-CN" alt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（其他）</a:t>
                      </a:r>
                      <a:endParaRPr lang="zh-CN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数学类</a:t>
                      </a:r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化学类</a:t>
                      </a:r>
                      <a:r>
                        <a:rPr lang="en-US" altLang="zh-CN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声学</a:t>
                      </a:r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统计学类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23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27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品质工程师</a:t>
                      </a:r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工艺开发工程师</a:t>
                      </a:r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化学分析</a:t>
                      </a:r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工程师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3580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计算机类</a:t>
                      </a:r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计算机科学与技术</a:t>
                      </a:r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软件工程</a:t>
                      </a:r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网络</a:t>
                      </a:r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工程</a:t>
                      </a:r>
                      <a:r>
                        <a:rPr lang="en-US" altLang="zh-CN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计算机图像处理、机器视觉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12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14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制造技术研发工程师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智能设备开发工程</a:t>
                      </a:r>
                      <a:r>
                        <a:rPr lang="zh-CN" alt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师</a:t>
                      </a:r>
                      <a:endParaRPr lang="zh-CN" alt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0" marR="0" marT="0" marB="0" anchor="ctr"/>
                </a:tc>
              </a:tr>
              <a:tr h="2675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英语类</a:t>
                      </a:r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英语</a:t>
                      </a:r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国际贸易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23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4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8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17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57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行销</a:t>
                      </a:r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业务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3580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管理类</a:t>
                      </a:r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物流管理</a:t>
                      </a:r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项目管理</a:t>
                      </a:r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采购管理</a:t>
                      </a:r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信息管理与信息系统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6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7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7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21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生产</a:t>
                      </a:r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物流管理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2553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工商管理</a:t>
                      </a:r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会计学</a:t>
                      </a:r>
                      <a:r>
                        <a:rPr lang="en-US" altLang="zh-CN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财务管理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4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6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财务管理</a:t>
                      </a:r>
                      <a:r>
                        <a:rPr lang="en-US" altLang="zh-CN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投资管理</a:t>
                      </a:r>
                      <a:r>
                        <a:rPr lang="en-US" altLang="zh-CN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审计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2553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 smtClean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人力资源</a:t>
                      </a:r>
                      <a:r>
                        <a:rPr lang="en-US" altLang="zh-CN" sz="1100" u="none" strike="noStrike" dirty="0" smtClean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 smtClean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新闻</a:t>
                      </a:r>
                      <a:r>
                        <a:rPr lang="en-US" altLang="zh-CN" sz="1100" u="none" strike="noStrike" dirty="0" smtClean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 smtClean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传媒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人力资源管理</a:t>
                      </a:r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师</a:t>
                      </a:r>
                      <a:r>
                        <a:rPr lang="en-US" altLang="zh-CN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文宣专员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2553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法学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法学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法务专员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2675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总计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148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39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64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47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33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20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18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106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  <a:latin typeface="黑体" pitchFamily="49" charset="-122"/>
                          <a:ea typeface="黑体" pitchFamily="49" charset="-122"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 smtClean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480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7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成绩优良，社会活动丰富，个性开朗、外向；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正直诚信、强烈的责任心；敬业务实、富有上进心；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出色的分析、解决问题能力；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出色的书面和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口头表达能力；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良好的团队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合作和自我创新意识；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英语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水平良好（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CET-4/6;TEM-8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92888" cy="862136"/>
          </a:xfrm>
          <a:noFill/>
          <a:ln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立讯精密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  <a:cs typeface="+mj-cs"/>
              </a:rPr>
              <a:t>素质要求</a:t>
            </a:r>
            <a:endParaRPr lang="zh-CN" altLang="en-US" b="1" dirty="0">
              <a:latin typeface="黑体" pitchFamily="49" charset="-122"/>
              <a:ea typeface="黑体" pitchFamily="49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32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438" y="620688"/>
            <a:ext cx="7993062" cy="720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立讯精密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28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联系我们</a:t>
            </a:r>
            <a:endParaRPr lang="zh-CN" altLang="en-US" sz="2800" b="1" kern="12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412776"/>
            <a:ext cx="7993062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 smtClean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立讯精密工业股份有限公司</a:t>
            </a:r>
            <a:endParaRPr lang="en-US" altLang="zh-CN" b="1" dirty="0" smtClean="0">
              <a:effectLst/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上市主体</a:t>
            </a:r>
            <a:r>
              <a:rPr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：广东省深圳市宝安区沙井街道蚝一西部三洋新工业区</a:t>
            </a:r>
            <a:r>
              <a:rPr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栋</a:t>
            </a:r>
            <a:r>
              <a:rPr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层</a:t>
            </a:r>
            <a:endParaRPr lang="en-US" altLang="zh-CN" sz="1600" dirty="0" smtClean="0">
              <a:solidFill>
                <a:srgbClr val="002060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运营总部：广东省</a:t>
            </a:r>
            <a:r>
              <a:rPr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东莞市</a:t>
            </a:r>
            <a:r>
              <a:rPr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清溪</a:t>
            </a:r>
            <a:r>
              <a:rPr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镇青皇工业区葵青路</a:t>
            </a:r>
            <a:r>
              <a:rPr lang="en-US" altLang="zh-CN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17</a:t>
            </a:r>
            <a:r>
              <a:rPr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zh-CN" altLang="en-US" sz="1600" dirty="0" smtClean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1600" dirty="0" smtClean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公司网站：</a:t>
            </a:r>
            <a:r>
              <a:rPr lang="en-US" altLang="zh-CN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hlinkClick r:id="rId2"/>
              </a:rPr>
              <a:t>www.luxshare-ict.com</a:t>
            </a:r>
            <a:endParaRPr lang="en-US" altLang="zh-CN" sz="1600" dirty="0" smtClean="0">
              <a:solidFill>
                <a:srgbClr val="002060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邮       箱：</a:t>
            </a:r>
            <a:r>
              <a:rPr lang="en-US" altLang="zh-CN" sz="1600" u="sng" dirty="0" smtClean="0">
                <a:hlinkClick r:id="rId3"/>
              </a:rPr>
              <a:t>hr.ls@luxshare-ict.com</a:t>
            </a:r>
            <a:r>
              <a:rPr lang="en-US" altLang="zh-CN" sz="16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 </a:t>
            </a:r>
          </a:p>
          <a:p>
            <a:pPr marL="0" indent="0">
              <a:buNone/>
            </a:pPr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联系人</a:t>
            </a:r>
            <a:r>
              <a:rPr lang="zh-CN" altLang="en-US" sz="1800" b="1" dirty="0" smtClean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张经理   电话：</a:t>
            </a:r>
            <a:r>
              <a:rPr lang="en-US" altLang="zh-CN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+86 769-89089000   </a:t>
            </a:r>
            <a:r>
              <a:rPr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分机：</a:t>
            </a:r>
            <a:r>
              <a:rPr lang="en-US" altLang="zh-CN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86588</a:t>
            </a:r>
          </a:p>
          <a:p>
            <a:pPr marL="0" indent="0">
              <a:buNone/>
            </a:pPr>
            <a:r>
              <a:rPr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              徐先生   电话：</a:t>
            </a:r>
            <a:r>
              <a:rPr lang="en-US" altLang="zh-CN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+86 769-89089000   </a:t>
            </a:r>
            <a:r>
              <a:rPr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分机</a:t>
            </a:r>
            <a:r>
              <a:rPr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86808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立讯精密官方公众号：</a:t>
            </a:r>
            <a:endParaRPr lang="en-US" altLang="zh-CN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</a:br>
            <a:endParaRPr lang="en-US" altLang="zh-CN" sz="16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758" y="4459184"/>
            <a:ext cx="1518258" cy="15182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12" y="4459184"/>
            <a:ext cx="1512168" cy="1512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6517" y="605742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招聘号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5886" y="606625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文宣号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54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8" descr="圖片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514600"/>
            <a:ext cx="8737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AutoShap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90613" y="4435475"/>
            <a:ext cx="6072187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標題 1"/>
          <p:cNvSpPr>
            <a:spLocks noGrp="1"/>
          </p:cNvSpPr>
          <p:nvPr>
            <p:ph type="ctrTitle"/>
          </p:nvPr>
        </p:nvSpPr>
        <p:spPr>
          <a:xfrm>
            <a:off x="9525" y="4365625"/>
            <a:ext cx="7772400" cy="1320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sz="3200" dirty="0" smtClean="0">
                <a:latin typeface="微軟正黑體" pitchFamily="34" charset="-120"/>
                <a:ea typeface="微軟正黑體" pitchFamily="34" charset="-120"/>
              </a:rPr>
              <a:t>連結創新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sz="3200" dirty="0" smtClean="0">
                <a:latin typeface="微軟正黑體" pitchFamily="34" charset="-120"/>
                <a:ea typeface="微軟正黑體" pitchFamily="34" charset="-120"/>
              </a:rPr>
              <a:t>成就未來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CN" altLang="en-US" sz="3200" dirty="0" smtClean="0">
                <a:latin typeface="微軟正黑體" pitchFamily="34" charset="-120"/>
                <a:ea typeface="微軟正黑體" pitchFamily="34" charset="-120"/>
              </a:rPr>
              <a:t>祝各位同学前程似锦！</a:t>
            </a:r>
            <a:endParaRPr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629" name="投影片編號版面配置區 3"/>
          <p:cNvSpPr txBox="1">
            <a:spLocks/>
          </p:cNvSpPr>
          <p:nvPr/>
        </p:nvSpPr>
        <p:spPr bwMode="auto">
          <a:xfrm>
            <a:off x="8675688" y="6518275"/>
            <a:ext cx="4683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9pPr>
          </a:lstStyle>
          <a:p>
            <a:pPr eaLnBrk="1" hangingPunct="1"/>
            <a:fld id="{FE9A8A96-04DE-44F7-B9ED-459A06C50FF0}" type="slidenum">
              <a:rPr kumimoji="0" lang="en-US" altLang="zh-TW"/>
              <a:pPr eaLnBrk="1" hangingPunct="1"/>
              <a:t>17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22559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0849" y="1366377"/>
            <a:ext cx="7920880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kumimoji="1" lang="zh-CN" altLang="en-US" sz="1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立</a:t>
            </a:r>
            <a:r>
              <a:rPr kumimoji="1" lang="zh-CN" altLang="en-US" sz="1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讯精密工业股份有限公司 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成立于</a:t>
            </a:r>
            <a:r>
              <a:rPr kumimoji="1"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2004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年，是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一家集连接器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连接线、精密塑胶及金属件的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研发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、生产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销售于一体的大型企业；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是目前中国综合实力最强的连接器、连接线设计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制造商，行业龙头企业，国家级高新技术企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业。产品主要应用于</a:t>
            </a:r>
            <a:r>
              <a:rPr kumimoji="1"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3C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（计算机、通讯、消费电子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）、汽车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医疗和航空等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领域，核心客户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为</a:t>
            </a:r>
            <a:r>
              <a:rPr kumimoji="1"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Apple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三星、</a:t>
            </a:r>
            <a:r>
              <a:rPr kumimoji="1" lang="en-US" altLang="zh-CN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HP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联想、</a:t>
            </a:r>
            <a:r>
              <a:rPr kumimoji="1" lang="en-US" altLang="zh-CN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Dell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、华为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、德尔福等国际一线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品牌。</a:t>
            </a:r>
            <a:endParaRPr kumimoji="1" lang="en-US" altLang="zh-CN" sz="16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6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立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讯精密于</a:t>
            </a:r>
            <a:r>
              <a:rPr kumimoji="1"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2010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kumimoji="1"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kumimoji="1"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日于深圳</a:t>
            </a:r>
            <a:r>
              <a:rPr kumimoji="1"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股挂牌上市（股票代码 </a:t>
            </a:r>
            <a:r>
              <a:rPr kumimoji="1"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002475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），市值已超</a:t>
            </a:r>
            <a:r>
              <a:rPr kumimoji="1"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300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亿，总资产逾</a:t>
            </a:r>
            <a:r>
              <a:rPr kumimoji="1"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96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亿。</a:t>
            </a:r>
            <a:r>
              <a:rPr kumimoji="1"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年营业总收入</a:t>
            </a:r>
            <a:r>
              <a:rPr kumimoji="1"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72.3  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亿，利润总额</a:t>
            </a:r>
            <a:r>
              <a:rPr kumimoji="1"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9.11 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亿。总部位于东莞，子公司分布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于广东</a:t>
            </a:r>
            <a:r>
              <a:rPr kumimoji="1" lang="zh-CN" altLang="en-US" sz="13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（深圳</a:t>
            </a:r>
            <a:r>
              <a:rPr kumimoji="1" lang="zh-CN" altLang="en-US" sz="13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kumimoji="1" lang="zh-CN" altLang="en-US" sz="13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珠海）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、江西</a:t>
            </a:r>
            <a:r>
              <a:rPr kumimoji="1" lang="zh-CN" altLang="en-US" sz="13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（吉安、新余）</a:t>
            </a:r>
            <a:r>
              <a:rPr kumimoji="1"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江苏</a:t>
            </a:r>
            <a:r>
              <a:rPr kumimoji="1" lang="zh-CN" altLang="en-US" sz="13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（昆山）</a:t>
            </a:r>
            <a:r>
              <a:rPr kumimoji="1"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浙江</a:t>
            </a:r>
            <a:r>
              <a:rPr kumimoji="1" lang="zh-CN" altLang="en-US" sz="13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（湖州）</a:t>
            </a:r>
            <a:r>
              <a:rPr kumimoji="1" lang="zh-CN" altLang="en-US" sz="13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、安徽</a:t>
            </a:r>
            <a:r>
              <a:rPr kumimoji="1" lang="zh-CN" altLang="en-US" sz="13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（亳</a:t>
            </a:r>
            <a:r>
              <a:rPr kumimoji="1" lang="zh-CN" altLang="en-US" sz="13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州</a:t>
            </a:r>
            <a:r>
              <a:rPr kumimoji="1" lang="zh-CN" altLang="en-US" sz="13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、滁州）</a:t>
            </a:r>
            <a:r>
              <a:rPr kumimoji="1" lang="zh-CN" altLang="en-US" sz="13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、四川</a:t>
            </a:r>
            <a:r>
              <a:rPr kumimoji="1" lang="zh-CN" altLang="en-US" sz="13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（遂宁）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、福建</a:t>
            </a:r>
            <a:r>
              <a:rPr kumimoji="1" lang="zh-CN" altLang="en-US" sz="13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（福州）</a:t>
            </a:r>
            <a:r>
              <a:rPr kumimoji="1" lang="zh-CN" altLang="en-US" sz="13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、台北、德国、英国、美国、日本等地，全球员工</a:t>
            </a:r>
            <a:r>
              <a:rPr kumimoji="1"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45000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kumimoji="1" lang="en-US" altLang="zh-CN" sz="16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立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讯精密是</a:t>
            </a:r>
            <a:r>
              <a:rPr kumimoji="1"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USB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kumimoji="1"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HDMI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kumimoji="1"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SATA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等协会的会员。拥有自主产品的核心技术和知识产权，发明专利、实用新型专利及外观设计专利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超过三百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项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。立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讯精密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实验室通过</a:t>
            </a:r>
            <a:r>
              <a:rPr kumimoji="1"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国家认可委认证，并获“深圳市测试平台”称号</a:t>
            </a: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kumimoji="1" lang="en-US" altLang="zh-CN" sz="16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endParaRPr kumimoji="1" lang="en-US" altLang="zh-CN" sz="16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zh-CN" altLang="en-US" sz="16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79438" y="476250"/>
            <a:ext cx="79930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華康黑體 Std W7" pitchFamily="34" charset="-120"/>
                <a:ea typeface="華康黑體 Std W7" pitchFamily="34" charset="-120"/>
                <a:cs typeface="+mj-cs"/>
              </a:defRPr>
            </a:lvl1pPr>
          </a:lstStyle>
          <a:p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立讯精密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概况</a:t>
            </a:r>
          </a:p>
        </p:txBody>
      </p:sp>
    </p:spTree>
    <p:extLst>
      <p:ext uri="{BB962C8B-B14F-4D97-AF65-F5344CB8AC3E}">
        <p14:creationId xmlns:p14="http://schemas.microsoft.com/office/powerpoint/2010/main" val="21763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0" y="1484784"/>
            <a:ext cx="9076230" cy="5332833"/>
            <a:chOff x="0" y="1484784"/>
            <a:chExt cx="9076230" cy="5332833"/>
          </a:xfrm>
        </p:grpSpPr>
        <p:grpSp>
          <p:nvGrpSpPr>
            <p:cNvPr id="130" name="群組 129"/>
            <p:cNvGrpSpPr/>
            <p:nvPr/>
          </p:nvGrpSpPr>
          <p:grpSpPr>
            <a:xfrm>
              <a:off x="0" y="1484784"/>
              <a:ext cx="9076230" cy="5332833"/>
              <a:chOff x="0" y="1484784"/>
              <a:chExt cx="9076230" cy="5332833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0" y="1484784"/>
                <a:ext cx="8892480" cy="50405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pic>
            <p:nvPicPr>
              <p:cNvPr id="29" name="圖片 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91" y="1484784"/>
                <a:ext cx="9016639" cy="4474507"/>
              </a:xfrm>
              <a:prstGeom prst="rect">
                <a:avLst/>
              </a:prstGeom>
            </p:spPr>
          </p:pic>
          <p:sp>
            <p:nvSpPr>
              <p:cNvPr id="110" name="矩形 109"/>
              <p:cNvSpPr/>
              <p:nvPr/>
            </p:nvSpPr>
            <p:spPr>
              <a:xfrm>
                <a:off x="323527" y="5075659"/>
                <a:ext cx="8630201" cy="17419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96" name="圖片 19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3519" y="2669154"/>
              <a:ext cx="360015" cy="262374"/>
            </a:xfrm>
            <a:prstGeom prst="rect">
              <a:avLst/>
            </a:prstGeom>
          </p:spPr>
        </p:pic>
      </p:grpSp>
      <p:grpSp>
        <p:nvGrpSpPr>
          <p:cNvPr id="173" name="群組 172"/>
          <p:cNvGrpSpPr/>
          <p:nvPr/>
        </p:nvGrpSpPr>
        <p:grpSpPr>
          <a:xfrm>
            <a:off x="3582559" y="3304445"/>
            <a:ext cx="144000" cy="238625"/>
            <a:chOff x="3953211" y="3641378"/>
            <a:chExt cx="144000" cy="238625"/>
          </a:xfrm>
        </p:grpSpPr>
        <p:cxnSp>
          <p:nvCxnSpPr>
            <p:cNvPr id="174" name="直線接點 173"/>
            <p:cNvCxnSpPr/>
            <p:nvPr/>
          </p:nvCxnSpPr>
          <p:spPr>
            <a:xfrm flipH="1">
              <a:off x="3971203" y="3664003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橢圓 176"/>
            <p:cNvSpPr/>
            <p:nvPr/>
          </p:nvSpPr>
          <p:spPr>
            <a:xfrm>
              <a:off x="3953211" y="3641378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250029"/>
                <a:satOff val="-1876"/>
                <a:lumOff val="-305"/>
                <a:alphaOff val="0"/>
              </a:schemeClr>
            </a:fillRef>
            <a:effectRef idx="2">
              <a:schemeClr val="accent3">
                <a:hueOff val="1250029"/>
                <a:satOff val="-1876"/>
                <a:lumOff val="-305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83" name="群組 182"/>
          <p:cNvGrpSpPr/>
          <p:nvPr/>
        </p:nvGrpSpPr>
        <p:grpSpPr>
          <a:xfrm>
            <a:off x="3614396" y="3260918"/>
            <a:ext cx="144000" cy="238625"/>
            <a:chOff x="3953211" y="3641378"/>
            <a:chExt cx="144000" cy="238625"/>
          </a:xfrm>
        </p:grpSpPr>
        <p:cxnSp>
          <p:nvCxnSpPr>
            <p:cNvPr id="194" name="直線接點 193"/>
            <p:cNvCxnSpPr/>
            <p:nvPr/>
          </p:nvCxnSpPr>
          <p:spPr>
            <a:xfrm flipH="1">
              <a:off x="3971203" y="3664003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5" name="橢圓 194"/>
            <p:cNvSpPr/>
            <p:nvPr/>
          </p:nvSpPr>
          <p:spPr>
            <a:xfrm>
              <a:off x="3953211" y="3641378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250029"/>
                <a:satOff val="-1876"/>
                <a:lumOff val="-305"/>
                <a:alphaOff val="0"/>
              </a:schemeClr>
            </a:fillRef>
            <a:effectRef idx="2">
              <a:schemeClr val="accent3">
                <a:hueOff val="1250029"/>
                <a:satOff val="-1876"/>
                <a:lumOff val="-305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2" name="群組 31"/>
          <p:cNvGrpSpPr/>
          <p:nvPr/>
        </p:nvGrpSpPr>
        <p:grpSpPr>
          <a:xfrm>
            <a:off x="3423956" y="3493780"/>
            <a:ext cx="144000" cy="230809"/>
            <a:chOff x="6680793" y="3166302"/>
            <a:chExt cx="144000" cy="230809"/>
          </a:xfrm>
        </p:grpSpPr>
        <p:cxnSp>
          <p:nvCxnSpPr>
            <p:cNvPr id="26" name="直線接點 25"/>
            <p:cNvCxnSpPr/>
            <p:nvPr/>
          </p:nvCxnSpPr>
          <p:spPr>
            <a:xfrm flipH="1">
              <a:off x="6698785" y="3181111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橢圓 7"/>
            <p:cNvSpPr/>
            <p:nvPr/>
          </p:nvSpPr>
          <p:spPr>
            <a:xfrm>
              <a:off x="6680793" y="3166302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88" name="群組 187"/>
          <p:cNvGrpSpPr/>
          <p:nvPr/>
        </p:nvGrpSpPr>
        <p:grpSpPr>
          <a:xfrm>
            <a:off x="3452843" y="3349416"/>
            <a:ext cx="144000" cy="238678"/>
            <a:chOff x="6152739" y="5082092"/>
            <a:chExt cx="144000" cy="238678"/>
          </a:xfrm>
        </p:grpSpPr>
        <p:cxnSp>
          <p:nvCxnSpPr>
            <p:cNvPr id="189" name="直線接點 188"/>
            <p:cNvCxnSpPr/>
            <p:nvPr/>
          </p:nvCxnSpPr>
          <p:spPr>
            <a:xfrm flipH="1">
              <a:off x="6189712" y="5104770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0" name="橢圓 189"/>
            <p:cNvSpPr/>
            <p:nvPr/>
          </p:nvSpPr>
          <p:spPr>
            <a:xfrm>
              <a:off x="6152739" y="5082092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250029"/>
                <a:satOff val="-1876"/>
                <a:lumOff val="-305"/>
                <a:alphaOff val="0"/>
              </a:schemeClr>
            </a:fillRef>
            <a:effectRef idx="2">
              <a:schemeClr val="accent3">
                <a:hueOff val="1250029"/>
                <a:satOff val="-1876"/>
                <a:lumOff val="-305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85" name="群組 184"/>
          <p:cNvGrpSpPr/>
          <p:nvPr/>
        </p:nvGrpSpPr>
        <p:grpSpPr>
          <a:xfrm>
            <a:off x="3568285" y="3285848"/>
            <a:ext cx="144000" cy="238678"/>
            <a:chOff x="6152739" y="5082092"/>
            <a:chExt cx="144000" cy="238678"/>
          </a:xfrm>
        </p:grpSpPr>
        <p:cxnSp>
          <p:nvCxnSpPr>
            <p:cNvPr id="186" name="直線接點 185"/>
            <p:cNvCxnSpPr/>
            <p:nvPr/>
          </p:nvCxnSpPr>
          <p:spPr>
            <a:xfrm flipH="1">
              <a:off x="6189712" y="5104770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7" name="橢圓 186"/>
            <p:cNvSpPr/>
            <p:nvPr/>
          </p:nvSpPr>
          <p:spPr>
            <a:xfrm>
              <a:off x="6152739" y="5082092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250029"/>
                <a:satOff val="-1876"/>
                <a:lumOff val="-305"/>
                <a:alphaOff val="0"/>
              </a:schemeClr>
            </a:fillRef>
            <a:effectRef idx="2">
              <a:schemeClr val="accent3">
                <a:hueOff val="1250029"/>
                <a:satOff val="-1876"/>
                <a:lumOff val="-305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36" name="群組 235"/>
          <p:cNvGrpSpPr/>
          <p:nvPr/>
        </p:nvGrpSpPr>
        <p:grpSpPr>
          <a:xfrm>
            <a:off x="3380567" y="3498609"/>
            <a:ext cx="144000" cy="258218"/>
            <a:chOff x="3500630" y="3420017"/>
            <a:chExt cx="144000" cy="258218"/>
          </a:xfrm>
        </p:grpSpPr>
        <p:cxnSp>
          <p:nvCxnSpPr>
            <p:cNvPr id="198" name="直線接點 197"/>
            <p:cNvCxnSpPr/>
            <p:nvPr/>
          </p:nvCxnSpPr>
          <p:spPr>
            <a:xfrm flipH="1">
              <a:off x="3537603" y="3462235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9" name="橢圓 198"/>
            <p:cNvSpPr/>
            <p:nvPr/>
          </p:nvSpPr>
          <p:spPr>
            <a:xfrm>
              <a:off x="3500630" y="3420017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250029"/>
                <a:satOff val="-1876"/>
                <a:lumOff val="-305"/>
                <a:alphaOff val="0"/>
              </a:schemeClr>
            </a:fillRef>
            <a:effectRef idx="2">
              <a:schemeClr val="accent3">
                <a:hueOff val="1250029"/>
                <a:satOff val="-1876"/>
                <a:lumOff val="-305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60" name="群組 159"/>
          <p:cNvGrpSpPr/>
          <p:nvPr/>
        </p:nvGrpSpPr>
        <p:grpSpPr>
          <a:xfrm>
            <a:off x="3560392" y="3426365"/>
            <a:ext cx="144000" cy="238625"/>
            <a:chOff x="3953211" y="3641378"/>
            <a:chExt cx="144000" cy="238625"/>
          </a:xfrm>
        </p:grpSpPr>
        <p:cxnSp>
          <p:nvCxnSpPr>
            <p:cNvPr id="171" name="直線接點 170"/>
            <p:cNvCxnSpPr/>
            <p:nvPr/>
          </p:nvCxnSpPr>
          <p:spPr>
            <a:xfrm flipH="1">
              <a:off x="3971203" y="3664003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2" name="橢圓 171"/>
            <p:cNvSpPr/>
            <p:nvPr/>
          </p:nvSpPr>
          <p:spPr>
            <a:xfrm>
              <a:off x="3953211" y="3641378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250029"/>
                <a:satOff val="-1876"/>
                <a:lumOff val="-305"/>
                <a:alphaOff val="0"/>
              </a:schemeClr>
            </a:fillRef>
            <a:effectRef idx="2">
              <a:schemeClr val="accent3">
                <a:hueOff val="1250029"/>
                <a:satOff val="-1876"/>
                <a:lumOff val="-305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91" name="群組 190"/>
          <p:cNvGrpSpPr/>
          <p:nvPr/>
        </p:nvGrpSpPr>
        <p:grpSpPr>
          <a:xfrm>
            <a:off x="3461043" y="3216377"/>
            <a:ext cx="144000" cy="235918"/>
            <a:chOff x="6152739" y="5084852"/>
            <a:chExt cx="144000" cy="235918"/>
          </a:xfrm>
        </p:grpSpPr>
        <p:cxnSp>
          <p:nvCxnSpPr>
            <p:cNvPr id="192" name="直線接點 191"/>
            <p:cNvCxnSpPr/>
            <p:nvPr/>
          </p:nvCxnSpPr>
          <p:spPr>
            <a:xfrm flipH="1">
              <a:off x="6189712" y="5104770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3" name="橢圓 192"/>
            <p:cNvSpPr/>
            <p:nvPr/>
          </p:nvSpPr>
          <p:spPr>
            <a:xfrm>
              <a:off x="6152739" y="5084852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250029"/>
                <a:satOff val="-1876"/>
                <a:lumOff val="-305"/>
                <a:alphaOff val="0"/>
              </a:schemeClr>
            </a:fillRef>
            <a:effectRef idx="2">
              <a:schemeClr val="accent3">
                <a:hueOff val="1250029"/>
                <a:satOff val="-1876"/>
                <a:lumOff val="-305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34" name="群組 233"/>
          <p:cNvGrpSpPr/>
          <p:nvPr/>
        </p:nvGrpSpPr>
        <p:grpSpPr>
          <a:xfrm>
            <a:off x="3423600" y="3493136"/>
            <a:ext cx="144000" cy="230809"/>
            <a:chOff x="3744411" y="3859449"/>
            <a:chExt cx="144000" cy="230809"/>
          </a:xfrm>
        </p:grpSpPr>
        <p:cxnSp>
          <p:nvCxnSpPr>
            <p:cNvPr id="224" name="直線接點 223"/>
            <p:cNvCxnSpPr/>
            <p:nvPr/>
          </p:nvCxnSpPr>
          <p:spPr>
            <a:xfrm flipH="1">
              <a:off x="3762403" y="3874258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5" name="橢圓 224"/>
            <p:cNvSpPr/>
            <p:nvPr/>
          </p:nvSpPr>
          <p:spPr>
            <a:xfrm>
              <a:off x="3744411" y="3859449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250029"/>
                <a:satOff val="-1876"/>
                <a:lumOff val="-305"/>
                <a:alphaOff val="0"/>
              </a:schemeClr>
            </a:fillRef>
            <a:effectRef idx="2">
              <a:schemeClr val="accent3">
                <a:hueOff val="1250029"/>
                <a:satOff val="-1876"/>
                <a:lumOff val="-305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33" name="群組 232"/>
          <p:cNvGrpSpPr/>
          <p:nvPr/>
        </p:nvGrpSpPr>
        <p:grpSpPr>
          <a:xfrm>
            <a:off x="3632400" y="3463720"/>
            <a:ext cx="144000" cy="230473"/>
            <a:chOff x="4030476" y="3881954"/>
            <a:chExt cx="144000" cy="230473"/>
          </a:xfrm>
        </p:grpSpPr>
        <p:cxnSp>
          <p:nvCxnSpPr>
            <p:cNvPr id="230" name="直線接點 229"/>
            <p:cNvCxnSpPr/>
            <p:nvPr/>
          </p:nvCxnSpPr>
          <p:spPr>
            <a:xfrm flipH="1">
              <a:off x="4048468" y="3896427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1" name="橢圓 230"/>
            <p:cNvSpPr/>
            <p:nvPr/>
          </p:nvSpPr>
          <p:spPr>
            <a:xfrm>
              <a:off x="4030476" y="3881954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250029"/>
                <a:satOff val="-1876"/>
                <a:lumOff val="-305"/>
                <a:alphaOff val="0"/>
              </a:schemeClr>
            </a:fillRef>
            <a:effectRef idx="2">
              <a:schemeClr val="accent3">
                <a:hueOff val="1250029"/>
                <a:satOff val="-1876"/>
                <a:lumOff val="-305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35" name="群組 234"/>
          <p:cNvGrpSpPr/>
          <p:nvPr/>
        </p:nvGrpSpPr>
        <p:grpSpPr>
          <a:xfrm>
            <a:off x="3632400" y="3256980"/>
            <a:ext cx="144000" cy="258165"/>
            <a:chOff x="3953211" y="3621838"/>
            <a:chExt cx="144000" cy="258165"/>
          </a:xfrm>
        </p:grpSpPr>
        <p:cxnSp>
          <p:nvCxnSpPr>
            <p:cNvPr id="227" name="直線接點 226"/>
            <p:cNvCxnSpPr/>
            <p:nvPr/>
          </p:nvCxnSpPr>
          <p:spPr>
            <a:xfrm flipH="1">
              <a:off x="3971203" y="3664003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8" name="橢圓 227"/>
            <p:cNvSpPr/>
            <p:nvPr/>
          </p:nvSpPr>
          <p:spPr>
            <a:xfrm>
              <a:off x="3953211" y="3621838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250029"/>
                <a:satOff val="-1876"/>
                <a:lumOff val="-305"/>
                <a:alphaOff val="0"/>
              </a:schemeClr>
            </a:fillRef>
            <a:effectRef idx="2">
              <a:schemeClr val="accent3">
                <a:hueOff val="1250029"/>
                <a:satOff val="-1876"/>
                <a:lumOff val="-305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7" name="群組 16"/>
          <p:cNvGrpSpPr/>
          <p:nvPr/>
        </p:nvGrpSpPr>
        <p:grpSpPr>
          <a:xfrm>
            <a:off x="3424092" y="3493589"/>
            <a:ext cx="144000" cy="230809"/>
            <a:chOff x="3948374" y="4179591"/>
            <a:chExt cx="144000" cy="230809"/>
          </a:xfrm>
        </p:grpSpPr>
        <p:cxnSp>
          <p:nvCxnSpPr>
            <p:cNvPr id="178" name="直線接點 177"/>
            <p:cNvCxnSpPr/>
            <p:nvPr/>
          </p:nvCxnSpPr>
          <p:spPr>
            <a:xfrm flipH="1">
              <a:off x="3966366" y="4194400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9" name="橢圓 178"/>
            <p:cNvSpPr/>
            <p:nvPr/>
          </p:nvSpPr>
          <p:spPr>
            <a:xfrm>
              <a:off x="3948374" y="4179591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5" name="群組 14"/>
          <p:cNvGrpSpPr/>
          <p:nvPr/>
        </p:nvGrpSpPr>
        <p:grpSpPr>
          <a:xfrm>
            <a:off x="3632400" y="3463720"/>
            <a:ext cx="144000" cy="230473"/>
            <a:chOff x="3785790" y="3614274"/>
            <a:chExt cx="144000" cy="230473"/>
          </a:xfrm>
        </p:grpSpPr>
        <p:cxnSp>
          <p:nvCxnSpPr>
            <p:cNvPr id="161" name="直線接點 160"/>
            <p:cNvCxnSpPr/>
            <p:nvPr/>
          </p:nvCxnSpPr>
          <p:spPr>
            <a:xfrm flipH="1">
              <a:off x="3803782" y="3628747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5" name="橢圓 164"/>
            <p:cNvSpPr/>
            <p:nvPr/>
          </p:nvSpPr>
          <p:spPr>
            <a:xfrm>
              <a:off x="3785790" y="3614274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5" name="群組 24"/>
          <p:cNvGrpSpPr/>
          <p:nvPr/>
        </p:nvGrpSpPr>
        <p:grpSpPr>
          <a:xfrm>
            <a:off x="3632400" y="3256980"/>
            <a:ext cx="144000" cy="258165"/>
            <a:chOff x="4083753" y="3514292"/>
            <a:chExt cx="144000" cy="258165"/>
          </a:xfrm>
        </p:grpSpPr>
        <p:cxnSp>
          <p:nvCxnSpPr>
            <p:cNvPr id="184" name="直線接點 183"/>
            <p:cNvCxnSpPr/>
            <p:nvPr/>
          </p:nvCxnSpPr>
          <p:spPr>
            <a:xfrm flipH="1">
              <a:off x="4101745" y="3556457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1" name="橢圓 220"/>
            <p:cNvSpPr/>
            <p:nvPr/>
          </p:nvSpPr>
          <p:spPr>
            <a:xfrm>
              <a:off x="4083753" y="3514292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9" name="群組 18"/>
          <p:cNvGrpSpPr/>
          <p:nvPr/>
        </p:nvGrpSpPr>
        <p:grpSpPr>
          <a:xfrm>
            <a:off x="3423600" y="3492540"/>
            <a:ext cx="144000" cy="231405"/>
            <a:chOff x="3366000" y="3524940"/>
            <a:chExt cx="144000" cy="231405"/>
          </a:xfrm>
        </p:grpSpPr>
        <p:cxnSp>
          <p:nvCxnSpPr>
            <p:cNvPr id="175" name="直線接點 174"/>
            <p:cNvCxnSpPr/>
            <p:nvPr/>
          </p:nvCxnSpPr>
          <p:spPr>
            <a:xfrm flipH="1">
              <a:off x="3383992" y="3540345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橢圓 175"/>
            <p:cNvSpPr/>
            <p:nvPr/>
          </p:nvSpPr>
          <p:spPr>
            <a:xfrm>
              <a:off x="3366000" y="3524940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" name="群組 9"/>
          <p:cNvGrpSpPr/>
          <p:nvPr/>
        </p:nvGrpSpPr>
        <p:grpSpPr>
          <a:xfrm>
            <a:off x="6828208" y="3148828"/>
            <a:ext cx="144000" cy="243151"/>
            <a:chOff x="6901200" y="3174096"/>
            <a:chExt cx="144000" cy="243151"/>
          </a:xfrm>
        </p:grpSpPr>
        <p:cxnSp>
          <p:nvCxnSpPr>
            <p:cNvPr id="144" name="直線接點 143"/>
            <p:cNvCxnSpPr/>
            <p:nvPr/>
          </p:nvCxnSpPr>
          <p:spPr>
            <a:xfrm flipH="1">
              <a:off x="6919192" y="3201247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橢圓 144"/>
            <p:cNvSpPr/>
            <p:nvPr/>
          </p:nvSpPr>
          <p:spPr>
            <a:xfrm>
              <a:off x="6901200" y="3174096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68" name="群組 67"/>
          <p:cNvGrpSpPr/>
          <p:nvPr/>
        </p:nvGrpSpPr>
        <p:grpSpPr>
          <a:xfrm>
            <a:off x="3633390" y="3460174"/>
            <a:ext cx="144000" cy="232173"/>
            <a:chOff x="5562120" y="4478997"/>
            <a:chExt cx="144000" cy="232173"/>
          </a:xfrm>
        </p:grpSpPr>
        <p:cxnSp>
          <p:nvCxnSpPr>
            <p:cNvPr id="69" name="直線接點 68"/>
            <p:cNvCxnSpPr/>
            <p:nvPr/>
          </p:nvCxnSpPr>
          <p:spPr>
            <a:xfrm flipH="1">
              <a:off x="5580112" y="4495170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橢圓 69"/>
            <p:cNvSpPr/>
            <p:nvPr/>
          </p:nvSpPr>
          <p:spPr>
            <a:xfrm>
              <a:off x="5562120" y="4478997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80" name="群組 179"/>
          <p:cNvGrpSpPr/>
          <p:nvPr/>
        </p:nvGrpSpPr>
        <p:grpSpPr>
          <a:xfrm>
            <a:off x="3632400" y="3255525"/>
            <a:ext cx="144000" cy="258165"/>
            <a:chOff x="3366000" y="3498180"/>
            <a:chExt cx="144000" cy="258165"/>
          </a:xfrm>
        </p:grpSpPr>
        <p:cxnSp>
          <p:nvCxnSpPr>
            <p:cNvPr id="181" name="直線接點 180"/>
            <p:cNvCxnSpPr/>
            <p:nvPr/>
          </p:nvCxnSpPr>
          <p:spPr>
            <a:xfrm flipH="1">
              <a:off x="3383992" y="3540345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2" name="橢圓 181"/>
            <p:cNvSpPr/>
            <p:nvPr/>
          </p:nvSpPr>
          <p:spPr>
            <a:xfrm>
              <a:off x="3366000" y="3498180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群組 12"/>
          <p:cNvGrpSpPr/>
          <p:nvPr/>
        </p:nvGrpSpPr>
        <p:grpSpPr>
          <a:xfrm>
            <a:off x="7410423" y="3319662"/>
            <a:ext cx="144000" cy="232957"/>
            <a:chOff x="7410423" y="3319662"/>
            <a:chExt cx="144000" cy="232957"/>
          </a:xfrm>
        </p:grpSpPr>
        <p:cxnSp>
          <p:nvCxnSpPr>
            <p:cNvPr id="166" name="直線接點 165"/>
            <p:cNvCxnSpPr/>
            <p:nvPr/>
          </p:nvCxnSpPr>
          <p:spPr>
            <a:xfrm flipH="1">
              <a:off x="7428415" y="3336619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7" name="橢圓 166"/>
            <p:cNvSpPr/>
            <p:nvPr/>
          </p:nvSpPr>
          <p:spPr>
            <a:xfrm>
              <a:off x="7410423" y="3319662"/>
              <a:ext cx="144000" cy="144000"/>
            </a:xfrm>
            <a:prstGeom prst="ellipse">
              <a:avLst/>
            </a:prstGeom>
            <a:gradFill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8830112"/>
                <a:satOff val="35388"/>
                <a:lumOff val="7669"/>
                <a:alphaOff val="0"/>
              </a:schemeClr>
            </a:fillRef>
            <a:effectRef idx="2">
              <a:schemeClr val="accent5">
                <a:hueOff val="-8830112"/>
                <a:satOff val="35388"/>
                <a:lumOff val="7669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6" name="群組 5"/>
          <p:cNvGrpSpPr/>
          <p:nvPr/>
        </p:nvGrpSpPr>
        <p:grpSpPr>
          <a:xfrm>
            <a:off x="7920392" y="3119074"/>
            <a:ext cx="144000" cy="230305"/>
            <a:chOff x="7737657" y="3236049"/>
            <a:chExt cx="144000" cy="230305"/>
          </a:xfrm>
        </p:grpSpPr>
        <p:cxnSp>
          <p:nvCxnSpPr>
            <p:cNvPr id="113" name="直線接點 112"/>
            <p:cNvCxnSpPr/>
            <p:nvPr/>
          </p:nvCxnSpPr>
          <p:spPr>
            <a:xfrm flipH="1">
              <a:off x="7762785" y="3250354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橢圓 113"/>
            <p:cNvSpPr/>
            <p:nvPr/>
          </p:nvSpPr>
          <p:spPr>
            <a:xfrm>
              <a:off x="7737657" y="3236049"/>
              <a:ext cx="144000" cy="144000"/>
            </a:xfrm>
            <a:prstGeom prst="ellipse">
              <a:avLst/>
            </a:prstGeom>
            <a:gradFill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8830112"/>
                <a:satOff val="35388"/>
                <a:lumOff val="7669"/>
                <a:alphaOff val="0"/>
              </a:schemeClr>
            </a:fillRef>
            <a:effectRef idx="2">
              <a:schemeClr val="accent5">
                <a:hueOff val="-8830112"/>
                <a:satOff val="35388"/>
                <a:lumOff val="7669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9" name="群組 8"/>
          <p:cNvGrpSpPr/>
          <p:nvPr/>
        </p:nvGrpSpPr>
        <p:grpSpPr>
          <a:xfrm>
            <a:off x="7443853" y="3329766"/>
            <a:ext cx="144000" cy="240039"/>
            <a:chOff x="7092798" y="3875824"/>
            <a:chExt cx="144000" cy="240039"/>
          </a:xfrm>
        </p:grpSpPr>
        <p:cxnSp>
          <p:nvCxnSpPr>
            <p:cNvPr id="47" name="直線接點 46"/>
            <p:cNvCxnSpPr/>
            <p:nvPr/>
          </p:nvCxnSpPr>
          <p:spPr>
            <a:xfrm flipH="1">
              <a:off x="7110790" y="3899863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橢圓 47"/>
            <p:cNvSpPr/>
            <p:nvPr/>
          </p:nvSpPr>
          <p:spPr>
            <a:xfrm>
              <a:off x="7092798" y="3875824"/>
              <a:ext cx="144000" cy="144000"/>
            </a:xfrm>
            <a:prstGeom prst="ellipse">
              <a:avLst/>
            </a:prstGeom>
            <a:gradFill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8830112"/>
                <a:satOff val="35388"/>
                <a:lumOff val="7669"/>
                <a:alphaOff val="0"/>
              </a:schemeClr>
            </a:fillRef>
            <a:effectRef idx="2">
              <a:schemeClr val="accent5">
                <a:hueOff val="-8830112"/>
                <a:satOff val="35388"/>
                <a:lumOff val="7669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1" name="群組 130"/>
          <p:cNvGrpSpPr/>
          <p:nvPr/>
        </p:nvGrpSpPr>
        <p:grpSpPr>
          <a:xfrm>
            <a:off x="3977964" y="3164306"/>
            <a:ext cx="144000" cy="235819"/>
            <a:chOff x="6012184" y="4932551"/>
            <a:chExt cx="144000" cy="235819"/>
          </a:xfrm>
        </p:grpSpPr>
        <p:cxnSp>
          <p:nvCxnSpPr>
            <p:cNvPr id="132" name="直線接點 131"/>
            <p:cNvCxnSpPr/>
            <p:nvPr/>
          </p:nvCxnSpPr>
          <p:spPr>
            <a:xfrm flipH="1">
              <a:off x="6037312" y="4952370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3" name="橢圓 132"/>
            <p:cNvSpPr/>
            <p:nvPr/>
          </p:nvSpPr>
          <p:spPr>
            <a:xfrm>
              <a:off x="6012184" y="4932551"/>
              <a:ext cx="144000" cy="144000"/>
            </a:xfrm>
            <a:prstGeom prst="ellipse">
              <a:avLst/>
            </a:prstGeom>
            <a:gradFill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8830112"/>
                <a:satOff val="35388"/>
                <a:lumOff val="7669"/>
                <a:alphaOff val="0"/>
              </a:schemeClr>
            </a:fillRef>
            <a:effectRef idx="2">
              <a:schemeClr val="accent5">
                <a:hueOff val="-8830112"/>
                <a:satOff val="35388"/>
                <a:lumOff val="7669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0" name="群組 139"/>
          <p:cNvGrpSpPr/>
          <p:nvPr/>
        </p:nvGrpSpPr>
        <p:grpSpPr>
          <a:xfrm>
            <a:off x="3186309" y="4057277"/>
            <a:ext cx="144000" cy="235819"/>
            <a:chOff x="6021104" y="4932551"/>
            <a:chExt cx="144000" cy="235819"/>
          </a:xfrm>
        </p:grpSpPr>
        <p:cxnSp>
          <p:nvCxnSpPr>
            <p:cNvPr id="141" name="直線接點 140"/>
            <p:cNvCxnSpPr/>
            <p:nvPr/>
          </p:nvCxnSpPr>
          <p:spPr>
            <a:xfrm flipH="1">
              <a:off x="6037312" y="4952370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2" name="橢圓 141"/>
            <p:cNvSpPr>
              <a:spLocks noChangeAspect="1"/>
            </p:cNvSpPr>
            <p:nvPr/>
          </p:nvSpPr>
          <p:spPr>
            <a:xfrm>
              <a:off x="6021104" y="4932551"/>
              <a:ext cx="144000" cy="144000"/>
            </a:xfrm>
            <a:prstGeom prst="ellipse">
              <a:avLst/>
            </a:prstGeom>
            <a:gradFill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8830112"/>
                <a:satOff val="35388"/>
                <a:lumOff val="7669"/>
                <a:alphaOff val="0"/>
              </a:schemeClr>
            </a:fillRef>
            <a:effectRef idx="2">
              <a:schemeClr val="accent5">
                <a:hueOff val="-8830112"/>
                <a:satOff val="35388"/>
                <a:lumOff val="7669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7" name="群組 6"/>
          <p:cNvGrpSpPr/>
          <p:nvPr/>
        </p:nvGrpSpPr>
        <p:grpSpPr>
          <a:xfrm>
            <a:off x="3632400" y="3254400"/>
            <a:ext cx="144000" cy="267039"/>
            <a:chOff x="4031960" y="3629706"/>
            <a:chExt cx="144000" cy="267039"/>
          </a:xfrm>
        </p:grpSpPr>
        <p:cxnSp>
          <p:nvCxnSpPr>
            <p:cNvPr id="208" name="直線接點 207"/>
            <p:cNvCxnSpPr/>
            <p:nvPr/>
          </p:nvCxnSpPr>
          <p:spPr>
            <a:xfrm flipH="1">
              <a:off x="4057088" y="3680745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9" name="橢圓 208"/>
            <p:cNvSpPr/>
            <p:nvPr/>
          </p:nvSpPr>
          <p:spPr>
            <a:xfrm>
              <a:off x="4031960" y="3629706"/>
              <a:ext cx="144000" cy="144000"/>
            </a:xfrm>
            <a:prstGeom prst="ellipse">
              <a:avLst/>
            </a:prstGeom>
            <a:gradFill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8830112"/>
                <a:satOff val="35388"/>
                <a:lumOff val="7669"/>
                <a:alphaOff val="0"/>
              </a:schemeClr>
            </a:fillRef>
            <a:effectRef idx="2">
              <a:schemeClr val="accent5">
                <a:hueOff val="-8830112"/>
                <a:satOff val="35388"/>
                <a:lumOff val="7669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3" name="群組 142"/>
          <p:cNvGrpSpPr/>
          <p:nvPr/>
        </p:nvGrpSpPr>
        <p:grpSpPr>
          <a:xfrm>
            <a:off x="3788838" y="3105964"/>
            <a:ext cx="144000" cy="231359"/>
            <a:chOff x="6012184" y="4937011"/>
            <a:chExt cx="144000" cy="231359"/>
          </a:xfrm>
        </p:grpSpPr>
        <p:cxnSp>
          <p:nvCxnSpPr>
            <p:cNvPr id="146" name="直線接點 145"/>
            <p:cNvCxnSpPr/>
            <p:nvPr/>
          </p:nvCxnSpPr>
          <p:spPr>
            <a:xfrm flipH="1">
              <a:off x="6037312" y="4952370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橢圓 146"/>
            <p:cNvSpPr/>
            <p:nvPr/>
          </p:nvSpPr>
          <p:spPr>
            <a:xfrm>
              <a:off x="6012184" y="4937011"/>
              <a:ext cx="144000" cy="144000"/>
            </a:xfrm>
            <a:prstGeom prst="ellipse">
              <a:avLst/>
            </a:prstGeom>
            <a:gradFill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8830112"/>
                <a:satOff val="35388"/>
                <a:lumOff val="7669"/>
                <a:alphaOff val="0"/>
              </a:schemeClr>
            </a:fillRef>
            <a:effectRef idx="2">
              <a:schemeClr val="accent5">
                <a:hueOff val="-8830112"/>
                <a:satOff val="35388"/>
                <a:lumOff val="7669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1" name="群組 10"/>
          <p:cNvGrpSpPr/>
          <p:nvPr/>
        </p:nvGrpSpPr>
        <p:grpSpPr>
          <a:xfrm>
            <a:off x="3510000" y="3029860"/>
            <a:ext cx="144000" cy="228987"/>
            <a:chOff x="3707363" y="3944395"/>
            <a:chExt cx="144000" cy="228987"/>
          </a:xfrm>
        </p:grpSpPr>
        <p:cxnSp>
          <p:nvCxnSpPr>
            <p:cNvPr id="149" name="直線接點 148"/>
            <p:cNvCxnSpPr/>
            <p:nvPr/>
          </p:nvCxnSpPr>
          <p:spPr>
            <a:xfrm flipH="1">
              <a:off x="3725355" y="3957382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橢圓 149"/>
            <p:cNvSpPr/>
            <p:nvPr/>
          </p:nvSpPr>
          <p:spPr>
            <a:xfrm>
              <a:off x="3707363" y="3944395"/>
              <a:ext cx="144000" cy="144000"/>
            </a:xfrm>
            <a:prstGeom prst="ellipse">
              <a:avLst/>
            </a:prstGeom>
            <a:gradFill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8830112"/>
                <a:satOff val="35388"/>
                <a:lumOff val="7669"/>
                <a:alphaOff val="0"/>
              </a:schemeClr>
            </a:fillRef>
            <a:effectRef idx="2">
              <a:schemeClr val="accent5">
                <a:hueOff val="-8830112"/>
                <a:satOff val="35388"/>
                <a:lumOff val="7669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51" name="群組 150"/>
          <p:cNvGrpSpPr/>
          <p:nvPr/>
        </p:nvGrpSpPr>
        <p:grpSpPr>
          <a:xfrm>
            <a:off x="3429611" y="3252002"/>
            <a:ext cx="144000" cy="231359"/>
            <a:chOff x="4031960" y="3665386"/>
            <a:chExt cx="144000" cy="231359"/>
          </a:xfrm>
        </p:grpSpPr>
        <p:cxnSp>
          <p:nvCxnSpPr>
            <p:cNvPr id="152" name="直線接點 151"/>
            <p:cNvCxnSpPr/>
            <p:nvPr/>
          </p:nvCxnSpPr>
          <p:spPr>
            <a:xfrm flipH="1">
              <a:off x="4057088" y="3680745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橢圓 158"/>
            <p:cNvSpPr/>
            <p:nvPr/>
          </p:nvSpPr>
          <p:spPr>
            <a:xfrm>
              <a:off x="4031960" y="3665386"/>
              <a:ext cx="144000" cy="144000"/>
            </a:xfrm>
            <a:prstGeom prst="ellipse">
              <a:avLst/>
            </a:prstGeom>
            <a:gradFill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8830112"/>
                <a:satOff val="35388"/>
                <a:lumOff val="7669"/>
                <a:alphaOff val="0"/>
              </a:schemeClr>
            </a:fillRef>
            <a:effectRef idx="2">
              <a:schemeClr val="accent5">
                <a:hueOff val="-8830112"/>
                <a:satOff val="35388"/>
                <a:lumOff val="7669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2" name="群組 41"/>
          <p:cNvGrpSpPr/>
          <p:nvPr/>
        </p:nvGrpSpPr>
        <p:grpSpPr>
          <a:xfrm>
            <a:off x="7353853" y="3574581"/>
            <a:ext cx="144000" cy="245594"/>
            <a:chOff x="5866920" y="4770376"/>
            <a:chExt cx="144000" cy="245594"/>
          </a:xfrm>
        </p:grpSpPr>
        <p:cxnSp>
          <p:nvCxnSpPr>
            <p:cNvPr id="36" name="直線接點 35"/>
            <p:cNvCxnSpPr/>
            <p:nvPr/>
          </p:nvCxnSpPr>
          <p:spPr>
            <a:xfrm flipH="1">
              <a:off x="5884912" y="4799970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橢圓 17"/>
            <p:cNvSpPr/>
            <p:nvPr/>
          </p:nvSpPr>
          <p:spPr>
            <a:xfrm>
              <a:off x="5866920" y="4770376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2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15" name="群組 114"/>
          <p:cNvGrpSpPr/>
          <p:nvPr/>
        </p:nvGrpSpPr>
        <p:grpSpPr>
          <a:xfrm>
            <a:off x="1062531" y="2597154"/>
            <a:ext cx="144000" cy="232032"/>
            <a:chOff x="5866920" y="4783938"/>
            <a:chExt cx="144000" cy="232032"/>
          </a:xfrm>
        </p:grpSpPr>
        <p:cxnSp>
          <p:nvCxnSpPr>
            <p:cNvPr id="116" name="直線接點 115"/>
            <p:cNvCxnSpPr/>
            <p:nvPr/>
          </p:nvCxnSpPr>
          <p:spPr>
            <a:xfrm flipH="1">
              <a:off x="5884912" y="4799970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橢圓 116"/>
            <p:cNvSpPr/>
            <p:nvPr/>
          </p:nvSpPr>
          <p:spPr>
            <a:xfrm>
              <a:off x="5866920" y="4783938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2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18" name="群組 117"/>
          <p:cNvGrpSpPr/>
          <p:nvPr/>
        </p:nvGrpSpPr>
        <p:grpSpPr>
          <a:xfrm>
            <a:off x="1086866" y="2859528"/>
            <a:ext cx="144000" cy="234974"/>
            <a:chOff x="5866920" y="4780996"/>
            <a:chExt cx="144000" cy="234974"/>
          </a:xfrm>
        </p:grpSpPr>
        <p:cxnSp>
          <p:nvCxnSpPr>
            <p:cNvPr id="119" name="直線接點 118"/>
            <p:cNvCxnSpPr/>
            <p:nvPr/>
          </p:nvCxnSpPr>
          <p:spPr>
            <a:xfrm flipH="1">
              <a:off x="5884912" y="4799970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橢圓 119"/>
            <p:cNvSpPr/>
            <p:nvPr/>
          </p:nvSpPr>
          <p:spPr>
            <a:xfrm>
              <a:off x="5866920" y="4780996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2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21" name="群組 120"/>
          <p:cNvGrpSpPr/>
          <p:nvPr/>
        </p:nvGrpSpPr>
        <p:grpSpPr>
          <a:xfrm>
            <a:off x="2803241" y="3483574"/>
            <a:ext cx="144000" cy="232214"/>
            <a:chOff x="5866920" y="4783756"/>
            <a:chExt cx="144000" cy="232214"/>
          </a:xfrm>
        </p:grpSpPr>
        <p:cxnSp>
          <p:nvCxnSpPr>
            <p:cNvPr id="122" name="直線接點 121"/>
            <p:cNvCxnSpPr/>
            <p:nvPr/>
          </p:nvCxnSpPr>
          <p:spPr>
            <a:xfrm flipH="1">
              <a:off x="5884912" y="4799970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橢圓 122"/>
            <p:cNvSpPr/>
            <p:nvPr/>
          </p:nvSpPr>
          <p:spPr>
            <a:xfrm>
              <a:off x="5866920" y="4783756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2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53" name="群組 152"/>
          <p:cNvGrpSpPr/>
          <p:nvPr/>
        </p:nvGrpSpPr>
        <p:grpSpPr>
          <a:xfrm>
            <a:off x="3110598" y="3964517"/>
            <a:ext cx="144000" cy="232214"/>
            <a:chOff x="5866920" y="4783756"/>
            <a:chExt cx="144000" cy="232214"/>
          </a:xfrm>
        </p:grpSpPr>
        <p:cxnSp>
          <p:nvCxnSpPr>
            <p:cNvPr id="154" name="直線接點 153"/>
            <p:cNvCxnSpPr/>
            <p:nvPr/>
          </p:nvCxnSpPr>
          <p:spPr>
            <a:xfrm flipH="1">
              <a:off x="5884912" y="4799970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5" name="橢圓 154"/>
            <p:cNvSpPr/>
            <p:nvPr/>
          </p:nvSpPr>
          <p:spPr>
            <a:xfrm>
              <a:off x="5866920" y="4783756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2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56" name="群組 155"/>
          <p:cNvGrpSpPr/>
          <p:nvPr/>
        </p:nvGrpSpPr>
        <p:grpSpPr>
          <a:xfrm>
            <a:off x="3936285" y="3178791"/>
            <a:ext cx="144000" cy="233268"/>
            <a:chOff x="5866920" y="4782702"/>
            <a:chExt cx="144000" cy="233268"/>
          </a:xfrm>
        </p:grpSpPr>
        <p:cxnSp>
          <p:nvCxnSpPr>
            <p:cNvPr id="157" name="直線接點 156"/>
            <p:cNvCxnSpPr/>
            <p:nvPr/>
          </p:nvCxnSpPr>
          <p:spPr>
            <a:xfrm flipH="1">
              <a:off x="5884912" y="4799970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橢圓 157"/>
            <p:cNvSpPr/>
            <p:nvPr/>
          </p:nvSpPr>
          <p:spPr>
            <a:xfrm>
              <a:off x="5866920" y="4782702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2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62" name="群組 161"/>
          <p:cNvGrpSpPr/>
          <p:nvPr/>
        </p:nvGrpSpPr>
        <p:grpSpPr>
          <a:xfrm>
            <a:off x="8747385" y="4318827"/>
            <a:ext cx="144000" cy="236674"/>
            <a:chOff x="5866920" y="4779296"/>
            <a:chExt cx="144000" cy="236674"/>
          </a:xfrm>
        </p:grpSpPr>
        <p:cxnSp>
          <p:nvCxnSpPr>
            <p:cNvPr id="163" name="直線接點 162"/>
            <p:cNvCxnSpPr/>
            <p:nvPr/>
          </p:nvCxnSpPr>
          <p:spPr>
            <a:xfrm flipH="1">
              <a:off x="5884912" y="4799970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橢圓 163"/>
            <p:cNvSpPr/>
            <p:nvPr/>
          </p:nvSpPr>
          <p:spPr>
            <a:xfrm>
              <a:off x="5866920" y="4779296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2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68" name="群組 167"/>
          <p:cNvGrpSpPr/>
          <p:nvPr/>
        </p:nvGrpSpPr>
        <p:grpSpPr>
          <a:xfrm>
            <a:off x="7272798" y="3331391"/>
            <a:ext cx="144000" cy="241134"/>
            <a:chOff x="5866920" y="4774836"/>
            <a:chExt cx="144000" cy="241134"/>
          </a:xfrm>
        </p:grpSpPr>
        <p:cxnSp>
          <p:nvCxnSpPr>
            <p:cNvPr id="169" name="直線接點 168"/>
            <p:cNvCxnSpPr/>
            <p:nvPr/>
          </p:nvCxnSpPr>
          <p:spPr>
            <a:xfrm flipH="1">
              <a:off x="5884912" y="4799970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橢圓 169"/>
            <p:cNvSpPr/>
            <p:nvPr/>
          </p:nvSpPr>
          <p:spPr>
            <a:xfrm>
              <a:off x="5866920" y="4774836"/>
              <a:ext cx="144000" cy="144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2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15" name="群組 214"/>
          <p:cNvGrpSpPr/>
          <p:nvPr/>
        </p:nvGrpSpPr>
        <p:grpSpPr>
          <a:xfrm>
            <a:off x="2699792" y="5023934"/>
            <a:ext cx="2117039" cy="1661677"/>
            <a:chOff x="2371226" y="5135676"/>
            <a:chExt cx="2117039" cy="1661677"/>
          </a:xfrm>
        </p:grpSpPr>
        <p:grpSp>
          <p:nvGrpSpPr>
            <p:cNvPr id="210" name="群組 209"/>
            <p:cNvGrpSpPr/>
            <p:nvPr/>
          </p:nvGrpSpPr>
          <p:grpSpPr>
            <a:xfrm>
              <a:off x="2371226" y="5195420"/>
              <a:ext cx="144000" cy="227740"/>
              <a:chOff x="2371226" y="5195420"/>
              <a:chExt cx="144000" cy="227740"/>
            </a:xfrm>
          </p:grpSpPr>
          <p:cxnSp>
            <p:nvCxnSpPr>
              <p:cNvPr id="202" name="直線接點 201"/>
              <p:cNvCxnSpPr/>
              <p:nvPr/>
            </p:nvCxnSpPr>
            <p:spPr>
              <a:xfrm flipH="1">
                <a:off x="2395971" y="5207160"/>
                <a:ext cx="72008" cy="216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9" name="橢圓 88"/>
              <p:cNvSpPr/>
              <p:nvPr/>
            </p:nvSpPr>
            <p:spPr>
              <a:xfrm>
                <a:off x="2371226" y="5195420"/>
                <a:ext cx="144000" cy="144000"/>
              </a:xfrm>
              <a:prstGeom prst="ellipse">
                <a:avLst/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90" name="文字方塊 89"/>
            <p:cNvSpPr txBox="1"/>
            <p:nvPr/>
          </p:nvSpPr>
          <p:spPr>
            <a:xfrm>
              <a:off x="2530197" y="5135676"/>
              <a:ext cx="1045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1400">
                  <a:solidFill>
                    <a:schemeClr val="accent3">
                      <a:lumMod val="50000"/>
                    </a:schemeClr>
                  </a:solidFill>
                </a:defRPr>
              </a:lvl1pPr>
            </a:lstStyle>
            <a:p>
              <a:r>
                <a:rPr lang="en-US" altLang="zh-CN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R&amp;D Center</a:t>
              </a:r>
              <a:endParaRPr lang="zh-TW" altLang="en-US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2538885" y="5371322"/>
              <a:ext cx="1949380" cy="1426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lvl="0" latinLnBrk="1">
                <a:lnSpc>
                  <a:spcPts val="1300"/>
                </a:lnSpc>
                <a:defRPr kumimoji="0" sz="1200"/>
              </a:lvl1pPr>
            </a:lstStyle>
            <a:p>
              <a:r>
                <a:rPr lang="en-US" altLang="zh-CN" dirty="0">
                  <a:solidFill>
                    <a:schemeClr val="accent4">
                      <a:lumMod val="50000"/>
                    </a:schemeClr>
                  </a:solidFill>
                </a:rPr>
                <a:t>USA/San Jose</a:t>
              </a:r>
            </a:p>
            <a:p>
              <a:r>
                <a:rPr lang="en-US" altLang="zh-CN" dirty="0">
                  <a:solidFill>
                    <a:schemeClr val="accent4">
                      <a:lumMod val="50000"/>
                    </a:schemeClr>
                  </a:solidFill>
                </a:rPr>
                <a:t>Taiwan/Taipei</a:t>
              </a:r>
            </a:p>
            <a:p>
              <a:r>
                <a:rPr lang="en-US" altLang="zh-CN" dirty="0" smtClean="0">
                  <a:solidFill>
                    <a:schemeClr val="accent4">
                      <a:lumMod val="50000"/>
                    </a:schemeClr>
                  </a:solidFill>
                </a:rPr>
                <a:t>China/ </a:t>
              </a:r>
              <a:r>
                <a:rPr lang="en-US" altLang="zh-CN" dirty="0" err="1" smtClean="0">
                  <a:solidFill>
                    <a:schemeClr val="accent4">
                      <a:lumMod val="50000"/>
                    </a:schemeClr>
                  </a:solidFill>
                </a:rPr>
                <a:t>Dongguan,Shenzhen</a:t>
              </a:r>
              <a:r>
                <a:rPr lang="en-US" altLang="zh-CN" dirty="0" smtClean="0">
                  <a:solidFill>
                    <a:schemeClr val="accent4">
                      <a:lumMod val="50000"/>
                    </a:schemeClr>
                  </a:solidFill>
                </a:rPr>
                <a:t>,</a:t>
              </a:r>
            </a:p>
            <a:p>
              <a:r>
                <a:rPr lang="en-US" altLang="zh-CN" dirty="0" err="1" smtClean="0">
                  <a:solidFill>
                    <a:schemeClr val="accent4">
                      <a:lumMod val="50000"/>
                    </a:schemeClr>
                  </a:solidFill>
                </a:rPr>
                <a:t>Zhuhai,XinYu,JiAn,Bozhou</a:t>
              </a:r>
              <a:r>
                <a:rPr lang="en-US" altLang="zh-CN" dirty="0" smtClean="0">
                  <a:solidFill>
                    <a:schemeClr val="accent4">
                      <a:lumMod val="50000"/>
                    </a:schemeClr>
                  </a:solidFill>
                </a:rPr>
                <a:t>,</a:t>
              </a:r>
            </a:p>
            <a:p>
              <a:r>
                <a:rPr lang="en-US" altLang="zh-CN" dirty="0" err="1" smtClean="0">
                  <a:solidFill>
                    <a:schemeClr val="accent4">
                      <a:lumMod val="50000"/>
                    </a:schemeClr>
                  </a:solidFill>
                </a:rPr>
                <a:t>Chuzhou,Suining,Kunshan</a:t>
              </a:r>
              <a:r>
                <a:rPr lang="en-US" altLang="zh-CN" dirty="0" smtClean="0">
                  <a:solidFill>
                    <a:schemeClr val="accent4">
                      <a:lumMod val="50000"/>
                    </a:schemeClr>
                  </a:solidFill>
                </a:rPr>
                <a:t>,</a:t>
              </a:r>
            </a:p>
            <a:p>
              <a:r>
                <a:rPr lang="en-US" altLang="zh-CN" dirty="0" err="1" smtClean="0">
                  <a:solidFill>
                    <a:schemeClr val="accent4">
                      <a:lumMod val="50000"/>
                    </a:schemeClr>
                  </a:solidFill>
                </a:rPr>
                <a:t>Huzhou,Fuzhou</a:t>
              </a:r>
              <a:endParaRPr lang="en-US" altLang="zh-CN" dirty="0" smtClean="0">
                <a:solidFill>
                  <a:schemeClr val="accent4">
                    <a:lumMod val="50000"/>
                  </a:schemeClr>
                </a:solidFill>
              </a:endParaRPr>
            </a:p>
            <a:p>
              <a:endParaRPr lang="en-US" altLang="zh-CN" dirty="0" smtClean="0">
                <a:solidFill>
                  <a:schemeClr val="accent4">
                    <a:lumMod val="50000"/>
                  </a:schemeClr>
                </a:solidFill>
              </a:endParaRPr>
            </a:p>
            <a:p>
              <a:endParaRPr lang="en-US" altLang="zh-CN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16" name="群組 215"/>
          <p:cNvGrpSpPr/>
          <p:nvPr/>
        </p:nvGrpSpPr>
        <p:grpSpPr>
          <a:xfrm>
            <a:off x="7394666" y="5023934"/>
            <a:ext cx="849742" cy="1661677"/>
            <a:chOff x="3864074" y="5135676"/>
            <a:chExt cx="849742" cy="1661677"/>
          </a:xfrm>
        </p:grpSpPr>
        <p:sp>
          <p:nvSpPr>
            <p:cNvPr id="95" name="文字方塊 94"/>
            <p:cNvSpPr txBox="1"/>
            <p:nvPr/>
          </p:nvSpPr>
          <p:spPr>
            <a:xfrm>
              <a:off x="3980410" y="5135676"/>
              <a:ext cx="5100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1400"/>
              </a:lvl1pPr>
            </a:lstStyle>
            <a:p>
              <a:r>
                <a:rPr lang="en-US" altLang="zh-TW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HUB</a:t>
              </a:r>
              <a:endParaRPr lang="zh-TW" altLang="en-US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3980410" y="5371322"/>
              <a:ext cx="733406" cy="1426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lvl="0" latinLnBrk="1">
                <a:lnSpc>
                  <a:spcPts val="1300"/>
                </a:lnSpc>
                <a:defRPr kumimoji="0" sz="1200"/>
              </a:lvl1pPr>
            </a:lstStyle>
            <a:p>
              <a:r>
                <a:rPr lang="en-US" altLang="zh-CN" dirty="0">
                  <a:solidFill>
                    <a:schemeClr val="accent5">
                      <a:lumMod val="50000"/>
                    </a:schemeClr>
                  </a:solidFill>
                </a:rPr>
                <a:t>Poland </a:t>
              </a:r>
            </a:p>
            <a:p>
              <a:r>
                <a:rPr lang="en-US" altLang="zh-TW" dirty="0">
                  <a:solidFill>
                    <a:schemeClr val="accent5">
                      <a:lumMod val="50000"/>
                    </a:schemeClr>
                  </a:solidFill>
                </a:rPr>
                <a:t>Hungary</a:t>
              </a:r>
            </a:p>
            <a:p>
              <a:r>
                <a:rPr lang="en-US" altLang="zh-CN" dirty="0">
                  <a:solidFill>
                    <a:schemeClr val="accent5">
                      <a:lumMod val="50000"/>
                    </a:schemeClr>
                  </a:solidFill>
                </a:rPr>
                <a:t>India</a:t>
              </a:r>
            </a:p>
            <a:p>
              <a:r>
                <a:rPr lang="en-US" altLang="zh-CN" dirty="0">
                  <a:solidFill>
                    <a:schemeClr val="accent5">
                      <a:lumMod val="50000"/>
                    </a:schemeClr>
                  </a:solidFill>
                </a:rPr>
                <a:t>Malaysia</a:t>
              </a:r>
            </a:p>
            <a:p>
              <a:r>
                <a:rPr lang="en-US" altLang="zh-CN" dirty="0">
                  <a:solidFill>
                    <a:schemeClr val="accent5">
                      <a:lumMod val="50000"/>
                    </a:schemeClr>
                  </a:solidFill>
                </a:rPr>
                <a:t>Japan</a:t>
              </a:r>
            </a:p>
            <a:p>
              <a:r>
                <a:rPr lang="en-US" altLang="zh-TW" dirty="0">
                  <a:solidFill>
                    <a:schemeClr val="accent5">
                      <a:lumMod val="50000"/>
                    </a:schemeClr>
                  </a:solidFill>
                </a:rPr>
                <a:t>USA</a:t>
              </a:r>
              <a:endParaRPr lang="en-US" altLang="zh-CN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r>
                <a:rPr lang="en-US" altLang="zh-CN" dirty="0">
                  <a:solidFill>
                    <a:schemeClr val="accent5">
                      <a:lumMod val="50000"/>
                    </a:schemeClr>
                  </a:solidFill>
                </a:rPr>
                <a:t>Mexico</a:t>
              </a:r>
            </a:p>
            <a:p>
              <a:r>
                <a:rPr lang="en-US" altLang="zh-CN" dirty="0">
                  <a:solidFill>
                    <a:schemeClr val="accent5">
                      <a:lumMod val="50000"/>
                    </a:schemeClr>
                  </a:solidFill>
                </a:rPr>
                <a:t>Brazil</a:t>
              </a:r>
            </a:p>
          </p:txBody>
        </p:sp>
        <p:grpSp>
          <p:nvGrpSpPr>
            <p:cNvPr id="211" name="群組 210"/>
            <p:cNvGrpSpPr/>
            <p:nvPr/>
          </p:nvGrpSpPr>
          <p:grpSpPr>
            <a:xfrm>
              <a:off x="3864074" y="5206178"/>
              <a:ext cx="144000" cy="226507"/>
              <a:chOff x="3864074" y="5206178"/>
              <a:chExt cx="144000" cy="226507"/>
            </a:xfrm>
          </p:grpSpPr>
          <p:cxnSp>
            <p:nvCxnSpPr>
              <p:cNvPr id="203" name="直線接點 202"/>
              <p:cNvCxnSpPr/>
              <p:nvPr/>
            </p:nvCxnSpPr>
            <p:spPr>
              <a:xfrm flipH="1">
                <a:off x="3891396" y="5216685"/>
                <a:ext cx="72008" cy="216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8" name="橢圓 97"/>
              <p:cNvSpPr/>
              <p:nvPr/>
            </p:nvSpPr>
            <p:spPr>
              <a:xfrm>
                <a:off x="3864074" y="5206178"/>
                <a:ext cx="144000" cy="144000"/>
              </a:xfrm>
              <a:prstGeom prst="ellipse">
                <a:avLst/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7500176"/>
                  <a:satOff val="-11253"/>
                  <a:lumOff val="-1830"/>
                  <a:alphaOff val="0"/>
                </a:schemeClr>
              </a:fillRef>
              <a:effectRef idx="2">
                <a:schemeClr val="accent3">
                  <a:hueOff val="7500176"/>
                  <a:satOff val="-11253"/>
                  <a:lumOff val="-183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grpSp>
        <p:nvGrpSpPr>
          <p:cNvPr id="217" name="群組 216"/>
          <p:cNvGrpSpPr/>
          <p:nvPr/>
        </p:nvGrpSpPr>
        <p:grpSpPr>
          <a:xfrm>
            <a:off x="4693776" y="5022701"/>
            <a:ext cx="2542520" cy="1828390"/>
            <a:chOff x="5076056" y="5134443"/>
            <a:chExt cx="2542520" cy="1828390"/>
          </a:xfrm>
        </p:grpSpPr>
        <p:sp>
          <p:nvSpPr>
            <p:cNvPr id="104" name="文字方塊 103"/>
            <p:cNvSpPr txBox="1"/>
            <p:nvPr/>
          </p:nvSpPr>
          <p:spPr>
            <a:xfrm>
              <a:off x="5211442" y="5134443"/>
              <a:ext cx="1027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1400"/>
              </a:lvl1pPr>
            </a:lstStyle>
            <a:p>
              <a:r>
                <a:rPr lang="en-US" altLang="zh-TW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Sales Office</a:t>
              </a:r>
              <a:endParaRPr lang="zh-TW" alt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05" name="文字方塊 104"/>
            <p:cNvSpPr txBox="1"/>
            <p:nvPr/>
          </p:nvSpPr>
          <p:spPr>
            <a:xfrm>
              <a:off x="5211442" y="5370089"/>
              <a:ext cx="2407134" cy="1592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lvl="0" latinLnBrk="1">
                <a:lnSpc>
                  <a:spcPts val="1300"/>
                </a:lnSpc>
                <a:defRPr kumimoji="0" sz="1200"/>
              </a:lvl1pPr>
            </a:lstStyle>
            <a:p>
              <a:r>
                <a:rPr lang="en-US" altLang="zh-TW" dirty="0" smtClean="0">
                  <a:solidFill>
                    <a:schemeClr val="accent6">
                      <a:lumMod val="50000"/>
                    </a:schemeClr>
                  </a:solidFill>
                </a:rPr>
                <a:t>China/Dongguan, </a:t>
              </a:r>
              <a:r>
                <a:rPr lang="en-US" altLang="zh-TW" dirty="0" err="1" smtClean="0">
                  <a:solidFill>
                    <a:schemeClr val="accent6">
                      <a:lumMod val="50000"/>
                    </a:schemeClr>
                  </a:solidFill>
                </a:rPr>
                <a:t>Kunshan</a:t>
              </a:r>
              <a:r>
                <a:rPr lang="en-US" altLang="zh-TW" dirty="0" smtClean="0">
                  <a:solidFill>
                    <a:schemeClr val="accent6">
                      <a:lumMod val="50000"/>
                    </a:schemeClr>
                  </a:solidFill>
                </a:rPr>
                <a:t>, Beijing, </a:t>
              </a:r>
              <a:br>
                <a:rPr lang="en-US" altLang="zh-TW" dirty="0" smtClean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en-US" altLang="zh-TW" dirty="0" smtClean="0">
                  <a:solidFill>
                    <a:schemeClr val="accent6">
                      <a:lumMod val="50000"/>
                    </a:schemeClr>
                  </a:solidFill>
                </a:rPr>
                <a:t>            </a:t>
              </a:r>
              <a:r>
                <a:rPr lang="en-US" altLang="zh-CN" dirty="0" smtClean="0">
                  <a:solidFill>
                    <a:schemeClr val="accent6">
                      <a:lumMod val="50000"/>
                    </a:schemeClr>
                  </a:solidFill>
                </a:rPr>
                <a:t>Shanghai</a:t>
              </a:r>
              <a:r>
                <a:rPr lang="en-US" altLang="zh-TW" dirty="0" smtClean="0">
                  <a:solidFill>
                    <a:schemeClr val="accent6">
                      <a:lumMod val="50000"/>
                    </a:schemeClr>
                  </a:solidFill>
                </a:rPr>
                <a:t>,  Wuhan </a:t>
              </a:r>
              <a:endParaRPr lang="en-US" altLang="zh-TW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US" altLang="zh-TW" dirty="0">
                  <a:solidFill>
                    <a:schemeClr val="accent6">
                      <a:lumMod val="50000"/>
                    </a:schemeClr>
                  </a:solidFill>
                </a:rPr>
                <a:t>Taiwan/Taipei</a:t>
              </a:r>
            </a:p>
            <a:p>
              <a:r>
                <a:rPr lang="en-US" altLang="zh-TW" dirty="0" smtClean="0">
                  <a:solidFill>
                    <a:schemeClr val="accent6">
                      <a:lumMod val="50000"/>
                    </a:schemeClr>
                  </a:solidFill>
                </a:rPr>
                <a:t>Japan/Yokohama,</a:t>
              </a:r>
              <a:r>
                <a:rPr lang="zh-TW" altLang="en-US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altLang="zh-TW" dirty="0">
                  <a:solidFill>
                    <a:schemeClr val="accent6">
                      <a:lumMod val="50000"/>
                    </a:schemeClr>
                  </a:solidFill>
                </a:rPr>
                <a:t>Osaka</a:t>
              </a:r>
            </a:p>
            <a:p>
              <a:r>
                <a:rPr lang="en-US" altLang="zh-TW" dirty="0">
                  <a:solidFill>
                    <a:schemeClr val="accent6">
                      <a:lumMod val="50000"/>
                    </a:schemeClr>
                  </a:solidFill>
                </a:rPr>
                <a:t>Korea/Seoul</a:t>
              </a:r>
            </a:p>
            <a:p>
              <a:r>
                <a:rPr lang="en-US" altLang="zh-TW" dirty="0">
                  <a:solidFill>
                    <a:schemeClr val="accent6">
                      <a:lumMod val="50000"/>
                    </a:schemeClr>
                  </a:solidFill>
                </a:rPr>
                <a:t>Singapore</a:t>
              </a:r>
            </a:p>
            <a:p>
              <a:r>
                <a:rPr lang="en-US" altLang="zh-TW" dirty="0" smtClean="0">
                  <a:solidFill>
                    <a:schemeClr val="accent6">
                      <a:lumMod val="50000"/>
                    </a:schemeClr>
                  </a:solidFill>
                </a:rPr>
                <a:t>USA/San Jose, Austin</a:t>
              </a:r>
              <a:r>
                <a:rPr lang="en-US" altLang="zh-TW" dirty="0">
                  <a:solidFill>
                    <a:schemeClr val="accent6">
                      <a:lumMod val="50000"/>
                    </a:schemeClr>
                  </a:solidFill>
                </a:rPr>
                <a:t>, Houston, </a:t>
              </a:r>
              <a:r>
                <a:rPr lang="en-US" altLang="zh-TW" dirty="0" smtClean="0">
                  <a:solidFill>
                    <a:schemeClr val="accent6">
                      <a:lumMod val="50000"/>
                    </a:schemeClr>
                  </a:solidFill>
                </a:rPr>
                <a:t/>
              </a:r>
              <a:br>
                <a:rPr lang="en-US" altLang="zh-TW" dirty="0" smtClean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zh-TW" altLang="en-US" dirty="0" smtClean="0">
                  <a:solidFill>
                    <a:schemeClr val="accent6">
                      <a:lumMod val="50000"/>
                    </a:schemeClr>
                  </a:solidFill>
                </a:rPr>
                <a:t>         </a:t>
              </a:r>
              <a:r>
                <a:rPr lang="en-US" altLang="zh-TW" dirty="0" smtClean="0">
                  <a:solidFill>
                    <a:schemeClr val="accent6">
                      <a:lumMod val="50000"/>
                    </a:schemeClr>
                  </a:solidFill>
                </a:rPr>
                <a:t>Raleigh,</a:t>
              </a:r>
              <a:r>
                <a:rPr lang="zh-TW" altLang="en-US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altLang="zh-TW" dirty="0" smtClean="0">
                  <a:solidFill>
                    <a:schemeClr val="accent6">
                      <a:lumMod val="50000"/>
                    </a:schemeClr>
                  </a:solidFill>
                </a:rPr>
                <a:t>Seattle</a:t>
              </a:r>
            </a:p>
            <a:p>
              <a:r>
                <a:rPr lang="en-US" altLang="zh-TW" dirty="0" smtClean="0">
                  <a:solidFill>
                    <a:schemeClr val="accent6">
                      <a:lumMod val="50000"/>
                    </a:schemeClr>
                  </a:solidFill>
                </a:rPr>
                <a:t>UK/Manchester</a:t>
              </a:r>
              <a:endParaRPr lang="en-US" altLang="zh-TW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212" name="群組 211"/>
            <p:cNvGrpSpPr/>
            <p:nvPr/>
          </p:nvGrpSpPr>
          <p:grpSpPr>
            <a:xfrm>
              <a:off x="5076056" y="5195420"/>
              <a:ext cx="144000" cy="237265"/>
              <a:chOff x="5076056" y="5195420"/>
              <a:chExt cx="144000" cy="237265"/>
            </a:xfrm>
          </p:grpSpPr>
          <p:cxnSp>
            <p:nvCxnSpPr>
              <p:cNvPr id="204" name="直線接點 203"/>
              <p:cNvCxnSpPr/>
              <p:nvPr/>
            </p:nvCxnSpPr>
            <p:spPr>
              <a:xfrm flipH="1">
                <a:off x="5110596" y="5216685"/>
                <a:ext cx="72008" cy="216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6" name="橢圓 105"/>
              <p:cNvSpPr/>
              <p:nvPr/>
            </p:nvSpPr>
            <p:spPr>
              <a:xfrm>
                <a:off x="5076056" y="5195420"/>
                <a:ext cx="144000" cy="144000"/>
              </a:xfrm>
              <a:prstGeom prst="ellipse">
                <a:avLst/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grpSp>
        <p:nvGrpSpPr>
          <p:cNvPr id="220" name="群組 219"/>
          <p:cNvGrpSpPr/>
          <p:nvPr/>
        </p:nvGrpSpPr>
        <p:grpSpPr>
          <a:xfrm>
            <a:off x="4618635" y="3787177"/>
            <a:ext cx="1879255" cy="1081982"/>
            <a:chOff x="4492026" y="3511102"/>
            <a:chExt cx="2116914" cy="1264050"/>
          </a:xfrm>
        </p:grpSpPr>
        <p:grpSp>
          <p:nvGrpSpPr>
            <p:cNvPr id="219" name="群組 218"/>
            <p:cNvGrpSpPr/>
            <p:nvPr/>
          </p:nvGrpSpPr>
          <p:grpSpPr>
            <a:xfrm>
              <a:off x="4492026" y="3588370"/>
              <a:ext cx="144000" cy="226357"/>
              <a:chOff x="4492026" y="3588370"/>
              <a:chExt cx="144000" cy="226357"/>
            </a:xfrm>
          </p:grpSpPr>
          <p:cxnSp>
            <p:nvCxnSpPr>
              <p:cNvPr id="206" name="直線接點 205"/>
              <p:cNvCxnSpPr/>
              <p:nvPr/>
            </p:nvCxnSpPr>
            <p:spPr>
              <a:xfrm flipH="1">
                <a:off x="4519523" y="3598727"/>
                <a:ext cx="72008" cy="216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2" name="橢圓 81"/>
              <p:cNvSpPr/>
              <p:nvPr/>
            </p:nvSpPr>
            <p:spPr>
              <a:xfrm>
                <a:off x="4492026" y="3588370"/>
                <a:ext cx="144000" cy="144000"/>
              </a:xfrm>
              <a:prstGeom prst="ellipse">
                <a:avLst/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83" name="文字方塊 82"/>
            <p:cNvSpPr txBox="1"/>
            <p:nvPr/>
          </p:nvSpPr>
          <p:spPr>
            <a:xfrm>
              <a:off x="4655264" y="3511102"/>
              <a:ext cx="19536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Operating Headquarters</a:t>
              </a:r>
              <a:endParaRPr lang="zh-TW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1" name="Picture 2" descr="C:\Users\100033\Desktop\公司簡介\1104\東莞總部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035" y="3818879"/>
              <a:ext cx="1575320" cy="956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2" name="橢圓 221"/>
          <p:cNvSpPr/>
          <p:nvPr/>
        </p:nvSpPr>
        <p:spPr>
          <a:xfrm>
            <a:off x="3416491" y="3489084"/>
            <a:ext cx="144000" cy="144000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6" name="群組 225"/>
          <p:cNvGrpSpPr/>
          <p:nvPr/>
        </p:nvGrpSpPr>
        <p:grpSpPr>
          <a:xfrm>
            <a:off x="6783100" y="2773505"/>
            <a:ext cx="144000" cy="240039"/>
            <a:chOff x="7092798" y="3875824"/>
            <a:chExt cx="144000" cy="240039"/>
          </a:xfrm>
        </p:grpSpPr>
        <p:cxnSp>
          <p:nvCxnSpPr>
            <p:cNvPr id="229" name="直線接點 228"/>
            <p:cNvCxnSpPr/>
            <p:nvPr/>
          </p:nvCxnSpPr>
          <p:spPr>
            <a:xfrm flipH="1">
              <a:off x="7110790" y="3899863"/>
              <a:ext cx="72008" cy="216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2" name="橢圓 231"/>
            <p:cNvSpPr/>
            <p:nvPr/>
          </p:nvSpPr>
          <p:spPr>
            <a:xfrm>
              <a:off x="7092798" y="3875824"/>
              <a:ext cx="144000" cy="144000"/>
            </a:xfrm>
            <a:prstGeom prst="ellipse">
              <a:avLst/>
            </a:prstGeom>
            <a:gradFill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8830112"/>
                <a:satOff val="35388"/>
                <a:lumOff val="7669"/>
                <a:alphaOff val="0"/>
              </a:schemeClr>
            </a:fillRef>
            <a:effectRef idx="2">
              <a:schemeClr val="accent5">
                <a:hueOff val="-8830112"/>
                <a:satOff val="35388"/>
                <a:lumOff val="7669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05" name="投影片編號版面配置區 3"/>
          <p:cNvSpPr txBox="1">
            <a:spLocks/>
          </p:cNvSpPr>
          <p:nvPr/>
        </p:nvSpPr>
        <p:spPr bwMode="auto">
          <a:xfrm>
            <a:off x="8662040" y="6518275"/>
            <a:ext cx="4683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9pPr>
          </a:lstStyle>
          <a:p>
            <a:pPr eaLnBrk="1" hangingPunct="1"/>
            <a:fld id="{842F0F5D-A56A-44C2-8C2D-D4C40D534BFF}" type="slidenum">
              <a:rPr kumimoji="0" lang="en-US" altLang="zh-TW"/>
              <a:pPr eaLnBrk="1" hangingPunct="1"/>
              <a:t>3</a:t>
            </a:fld>
            <a:endParaRPr kumimoji="0" lang="en-US" altLang="zh-TW" dirty="0"/>
          </a:p>
        </p:txBody>
      </p:sp>
      <p:grpSp>
        <p:nvGrpSpPr>
          <p:cNvPr id="214" name="群組 213"/>
          <p:cNvGrpSpPr/>
          <p:nvPr/>
        </p:nvGrpSpPr>
        <p:grpSpPr>
          <a:xfrm>
            <a:off x="683568" y="5023934"/>
            <a:ext cx="2594426" cy="1343109"/>
            <a:chOff x="847658" y="5135676"/>
            <a:chExt cx="2594426" cy="1343109"/>
          </a:xfrm>
        </p:grpSpPr>
        <p:grpSp>
          <p:nvGrpSpPr>
            <p:cNvPr id="201" name="群組 200"/>
            <p:cNvGrpSpPr/>
            <p:nvPr/>
          </p:nvGrpSpPr>
          <p:grpSpPr>
            <a:xfrm>
              <a:off x="847658" y="5199565"/>
              <a:ext cx="144000" cy="236230"/>
              <a:chOff x="847658" y="5199565"/>
              <a:chExt cx="144000" cy="236230"/>
            </a:xfrm>
          </p:grpSpPr>
          <p:cxnSp>
            <p:nvCxnSpPr>
              <p:cNvPr id="200" name="直線接點 199"/>
              <p:cNvCxnSpPr/>
              <p:nvPr/>
            </p:nvCxnSpPr>
            <p:spPr>
              <a:xfrm flipH="1">
                <a:off x="875175" y="5219795"/>
                <a:ext cx="72008" cy="216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6" name="橢圓 85"/>
              <p:cNvSpPr/>
              <p:nvPr/>
            </p:nvSpPr>
            <p:spPr>
              <a:xfrm>
                <a:off x="847658" y="5199565"/>
                <a:ext cx="144000" cy="144000"/>
              </a:xfrm>
              <a:prstGeom prst="ellipse">
                <a:avLst/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250029"/>
                  <a:satOff val="-1876"/>
                  <a:lumOff val="-305"/>
                  <a:alphaOff val="0"/>
                </a:schemeClr>
              </a:fillRef>
              <a:effectRef idx="2">
                <a:schemeClr val="accent3">
                  <a:hueOff val="1250029"/>
                  <a:satOff val="-1876"/>
                  <a:lumOff val="-305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87" name="文字方塊 86"/>
            <p:cNvSpPr txBox="1"/>
            <p:nvPr/>
          </p:nvSpPr>
          <p:spPr>
            <a:xfrm>
              <a:off x="1011299" y="5135676"/>
              <a:ext cx="722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1400">
                  <a:solidFill>
                    <a:schemeClr val="accent3">
                      <a:lumMod val="50000"/>
                    </a:schemeClr>
                  </a:solidFill>
                </a:defRPr>
              </a:lvl1pPr>
            </a:lstStyle>
            <a:p>
              <a:r>
                <a:rPr lang="en-US" altLang="zh-TW" dirty="0" smtClean="0">
                  <a:solidFill>
                    <a:srgbClr val="29331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Factory</a:t>
              </a:r>
              <a:endParaRPr lang="zh-TW" altLang="en-US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1012532" y="5386178"/>
              <a:ext cx="2429552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lvl="0" latinLnBrk="1">
                <a:lnSpc>
                  <a:spcPts val="1300"/>
                </a:lnSpc>
                <a:defRPr kumimoji="0" sz="1200">
                  <a:solidFill>
                    <a:srgbClr val="293315"/>
                  </a:solidFill>
                </a:defRPr>
              </a:lvl1pPr>
            </a:lstStyle>
            <a:p>
              <a:r>
                <a:rPr lang="en-US" altLang="zh-TW" dirty="0" smtClean="0"/>
                <a:t>China/Dongguan, </a:t>
              </a:r>
              <a:r>
                <a:rPr lang="en-US" altLang="zh-CN" dirty="0" smtClean="0"/>
                <a:t>Jiangxi</a:t>
              </a:r>
              <a:endParaRPr lang="en-US" altLang="zh-TW" dirty="0"/>
            </a:p>
            <a:p>
              <a:r>
                <a:rPr lang="en-US" altLang="zh-TW" dirty="0" smtClean="0">
                  <a:solidFill>
                    <a:schemeClr val="bg1"/>
                  </a:solidFill>
                </a:rPr>
                <a:t>China/</a:t>
              </a:r>
              <a:r>
                <a:rPr lang="en-US" altLang="zh-TW" dirty="0" err="1" smtClean="0"/>
                <a:t>Kunshan</a:t>
              </a:r>
              <a:r>
                <a:rPr lang="en-US" altLang="zh-TW" dirty="0" smtClean="0"/>
                <a:t>, </a:t>
              </a:r>
              <a:r>
                <a:rPr lang="en-US" altLang="zh-TW" dirty="0" err="1" smtClean="0"/>
                <a:t>Bozhou</a:t>
              </a:r>
              <a:endParaRPr lang="en-US" altLang="zh-TW" dirty="0"/>
            </a:p>
            <a:p>
              <a:r>
                <a:rPr lang="en-US" altLang="zh-TW" dirty="0" smtClean="0">
                  <a:solidFill>
                    <a:schemeClr val="bg1"/>
                  </a:solidFill>
                </a:rPr>
                <a:t>China/</a:t>
              </a:r>
              <a:r>
                <a:rPr lang="en-US" altLang="zh-TW" dirty="0" smtClean="0"/>
                <a:t>Fujian,</a:t>
              </a:r>
              <a:r>
                <a:rPr lang="zh-TW" altLang="en-US" dirty="0" smtClean="0"/>
                <a:t> </a:t>
              </a:r>
              <a:r>
                <a:rPr lang="en-US" altLang="zh-TW" dirty="0" smtClean="0"/>
                <a:t>Zhuhai</a:t>
              </a:r>
            </a:p>
            <a:p>
              <a:r>
                <a:rPr lang="en-US" altLang="zh-TW" dirty="0" smtClean="0">
                  <a:solidFill>
                    <a:schemeClr val="bg1"/>
                  </a:solidFill>
                </a:rPr>
                <a:t>China/</a:t>
              </a:r>
              <a:r>
                <a:rPr lang="en-US" altLang="zh-TW" dirty="0" smtClean="0"/>
                <a:t>Suzhou,</a:t>
              </a:r>
              <a:r>
                <a:rPr lang="zh-TW" altLang="en-US" dirty="0" smtClean="0"/>
                <a:t> </a:t>
              </a:r>
              <a:r>
                <a:rPr lang="en-US" altLang="zh-TW" dirty="0" err="1" smtClean="0"/>
                <a:t>Huzhou</a:t>
              </a:r>
              <a:r>
                <a:rPr lang="en-US" altLang="zh-TW" dirty="0" smtClean="0"/>
                <a:t/>
              </a:r>
              <a:br>
                <a:rPr lang="en-US" altLang="zh-TW" dirty="0" smtClean="0"/>
              </a:br>
              <a:r>
                <a:rPr lang="en-US" altLang="zh-TW" dirty="0" smtClean="0"/>
                <a:t>Taiwan/</a:t>
              </a:r>
              <a:r>
                <a:rPr lang="en-US" altLang="zh-TW" dirty="0" err="1" smtClean="0"/>
                <a:t>Taoyuan</a:t>
              </a:r>
              <a:r>
                <a:rPr lang="en-US" altLang="zh-TW" dirty="0" smtClean="0"/>
                <a:t/>
              </a:r>
              <a:br>
                <a:rPr lang="en-US" altLang="zh-TW" dirty="0" smtClean="0"/>
              </a:br>
              <a:r>
                <a:rPr lang="en-US" altLang="zh-TW" dirty="0"/>
                <a:t>Germany/</a:t>
              </a:r>
              <a:r>
                <a:rPr lang="en-US" altLang="zh-TW" dirty="0" err="1"/>
                <a:t>Kierspe</a:t>
              </a:r>
              <a:endParaRPr lang="en-US" altLang="zh-TW" dirty="0"/>
            </a:p>
          </p:txBody>
        </p:sp>
      </p:grpSp>
      <p:sp>
        <p:nvSpPr>
          <p:cNvPr id="213" name="標題 1"/>
          <p:cNvSpPr txBox="1">
            <a:spLocks/>
          </p:cNvSpPr>
          <p:nvPr/>
        </p:nvSpPr>
        <p:spPr>
          <a:xfrm>
            <a:off x="579438" y="476250"/>
            <a:ext cx="79930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華康黑體 Std W7" pitchFamily="34" charset="-120"/>
                <a:ea typeface="華康黑體 Std W7" pitchFamily="34" charset="-120"/>
                <a:cs typeface="+mj-cs"/>
              </a:defRPr>
            </a:lvl1pPr>
          </a:lstStyle>
          <a:p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立讯精密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全球据点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572" y="2698687"/>
            <a:ext cx="1246125" cy="1390044"/>
            <a:chOff x="43916" y="2658609"/>
            <a:chExt cx="1246125" cy="1390044"/>
          </a:xfrm>
        </p:grpSpPr>
        <p:grpSp>
          <p:nvGrpSpPr>
            <p:cNvPr id="237" name="群組 236"/>
            <p:cNvGrpSpPr/>
            <p:nvPr/>
          </p:nvGrpSpPr>
          <p:grpSpPr>
            <a:xfrm>
              <a:off x="666980" y="2658609"/>
              <a:ext cx="144000" cy="238625"/>
              <a:chOff x="3953211" y="3641378"/>
              <a:chExt cx="144000" cy="238625"/>
            </a:xfrm>
          </p:grpSpPr>
          <p:cxnSp>
            <p:nvCxnSpPr>
              <p:cNvPr id="238" name="直線接點 237"/>
              <p:cNvCxnSpPr/>
              <p:nvPr/>
            </p:nvCxnSpPr>
            <p:spPr>
              <a:xfrm flipH="1">
                <a:off x="3971203" y="3664003"/>
                <a:ext cx="72008" cy="216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9" name="橢圓 238"/>
              <p:cNvSpPr/>
              <p:nvPr/>
            </p:nvSpPr>
            <p:spPr>
              <a:xfrm>
                <a:off x="3953211" y="3641378"/>
                <a:ext cx="144000" cy="144000"/>
              </a:xfrm>
              <a:prstGeom prst="ellipse">
                <a:avLst/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250029"/>
                  <a:satOff val="-1876"/>
                  <a:lumOff val="-305"/>
                  <a:alphaOff val="0"/>
                </a:schemeClr>
              </a:fillRef>
              <a:effectRef idx="2">
                <a:schemeClr val="accent3">
                  <a:hueOff val="1250029"/>
                  <a:satOff val="-1876"/>
                  <a:lumOff val="-305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pic>
          <p:nvPicPr>
            <p:cNvPr id="218" name="图片 217" descr="C:\Users\C040313\AppData\Local\Microsoft\Windows\Temporary Internet Files\Content.Word\德國工廠照(30x21cm)--2014.jpg"/>
            <p:cNvPicPr/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916" y="3217515"/>
              <a:ext cx="1246125" cy="83113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363235" y="1694128"/>
            <a:ext cx="2120533" cy="1163112"/>
            <a:chOff x="363235" y="1694128"/>
            <a:chExt cx="2120533" cy="1163112"/>
          </a:xfrm>
        </p:grpSpPr>
        <p:grpSp>
          <p:nvGrpSpPr>
            <p:cNvPr id="197" name="群組 196"/>
            <p:cNvGrpSpPr/>
            <p:nvPr/>
          </p:nvGrpSpPr>
          <p:grpSpPr>
            <a:xfrm>
              <a:off x="363235" y="2625067"/>
              <a:ext cx="144000" cy="232173"/>
              <a:chOff x="5562120" y="4478997"/>
              <a:chExt cx="144000" cy="232173"/>
            </a:xfrm>
          </p:grpSpPr>
          <p:cxnSp>
            <p:nvCxnSpPr>
              <p:cNvPr id="207" name="直線接點 206"/>
              <p:cNvCxnSpPr/>
              <p:nvPr/>
            </p:nvCxnSpPr>
            <p:spPr>
              <a:xfrm flipH="1">
                <a:off x="5580112" y="4495170"/>
                <a:ext cx="72008" cy="216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3" name="橢圓 222"/>
              <p:cNvSpPr/>
              <p:nvPr/>
            </p:nvSpPr>
            <p:spPr>
              <a:xfrm>
                <a:off x="5562120" y="4478997"/>
                <a:ext cx="144000" cy="144000"/>
              </a:xfrm>
              <a:prstGeom prst="ellipse">
                <a:avLst/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pic>
          <p:nvPicPr>
            <p:cNvPr id="240" name="图片 239" descr="C:\Users\C040313\Desktop\工作资料\各公司照片\Office照片(高解析)\英國辦公室(30x21cm)--2014.jpg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511" y="1694128"/>
              <a:ext cx="1326257" cy="8378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组合 11"/>
          <p:cNvGrpSpPr/>
          <p:nvPr/>
        </p:nvGrpSpPr>
        <p:grpSpPr>
          <a:xfrm>
            <a:off x="4103968" y="2506594"/>
            <a:ext cx="1156307" cy="928476"/>
            <a:chOff x="4103968" y="2506594"/>
            <a:chExt cx="1156307" cy="928476"/>
          </a:xfrm>
        </p:grpSpPr>
        <p:grpSp>
          <p:nvGrpSpPr>
            <p:cNvPr id="30" name="群組 29"/>
            <p:cNvGrpSpPr/>
            <p:nvPr/>
          </p:nvGrpSpPr>
          <p:grpSpPr>
            <a:xfrm>
              <a:off x="4103968" y="3128755"/>
              <a:ext cx="144000" cy="232173"/>
              <a:chOff x="4103968" y="3128755"/>
              <a:chExt cx="144000" cy="232173"/>
            </a:xfrm>
          </p:grpSpPr>
          <p:cxnSp>
            <p:nvCxnSpPr>
              <p:cNvPr id="72" name="直線接點 71"/>
              <p:cNvCxnSpPr/>
              <p:nvPr/>
            </p:nvCxnSpPr>
            <p:spPr>
              <a:xfrm flipH="1">
                <a:off x="4121960" y="3144928"/>
                <a:ext cx="72008" cy="216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橢圓 72"/>
              <p:cNvSpPr/>
              <p:nvPr/>
            </p:nvSpPr>
            <p:spPr>
              <a:xfrm>
                <a:off x="4103968" y="3128755"/>
                <a:ext cx="144000" cy="144000"/>
              </a:xfrm>
              <a:prstGeom prst="ellipse">
                <a:avLst/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pic>
          <p:nvPicPr>
            <p:cNvPr id="242" name="圖片 7" descr="japan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199" y="2506594"/>
              <a:ext cx="793076" cy="9284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组合 3"/>
          <p:cNvGrpSpPr/>
          <p:nvPr/>
        </p:nvGrpSpPr>
        <p:grpSpPr>
          <a:xfrm>
            <a:off x="6900208" y="2236281"/>
            <a:ext cx="1560224" cy="1181985"/>
            <a:chOff x="6900208" y="2236281"/>
            <a:chExt cx="1560224" cy="1181985"/>
          </a:xfrm>
        </p:grpSpPr>
        <p:grpSp>
          <p:nvGrpSpPr>
            <p:cNvPr id="127" name="群組 126"/>
            <p:cNvGrpSpPr/>
            <p:nvPr/>
          </p:nvGrpSpPr>
          <p:grpSpPr>
            <a:xfrm>
              <a:off x="6900208" y="3179575"/>
              <a:ext cx="144000" cy="238691"/>
              <a:chOff x="6476520" y="5386879"/>
              <a:chExt cx="144000" cy="238691"/>
            </a:xfrm>
          </p:grpSpPr>
          <p:cxnSp>
            <p:nvCxnSpPr>
              <p:cNvPr id="128" name="直線接點 127"/>
              <p:cNvCxnSpPr/>
              <p:nvPr/>
            </p:nvCxnSpPr>
            <p:spPr>
              <a:xfrm flipH="1">
                <a:off x="6494512" y="5409570"/>
                <a:ext cx="72008" cy="216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9" name="橢圓 128"/>
              <p:cNvSpPr/>
              <p:nvPr/>
            </p:nvSpPr>
            <p:spPr>
              <a:xfrm>
                <a:off x="6476520" y="5386879"/>
                <a:ext cx="144000" cy="144000"/>
              </a:xfrm>
              <a:prstGeom prst="ellipse">
                <a:avLst/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pic>
          <p:nvPicPr>
            <p:cNvPr id="243" name="图片 242" descr="C:\Users\C040313\AppData\Local\Microsoft\Windows\Temporary Internet Files\Content.Word\美國辦公室(30x21cm)--2014.jpg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2445" y="2236281"/>
              <a:ext cx="1307987" cy="8446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4752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500"/>
                            </p:stCondLst>
                            <p:childTnLst>
                              <p:par>
                                <p:cTn id="1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000"/>
                            </p:stCondLst>
                            <p:childTnLst>
                              <p:par>
                                <p:cTn id="1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500"/>
                            </p:stCondLst>
                            <p:childTnLst>
                              <p:par>
                                <p:cTn id="1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000"/>
                            </p:stCondLst>
                            <p:childTnLst>
                              <p:par>
                                <p:cTn id="1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7500"/>
                            </p:stCondLst>
                            <p:childTnLst>
                              <p:par>
                                <p:cTn id="1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000"/>
                            </p:stCondLst>
                            <p:childTnLst>
                              <p:par>
                                <p:cTn id="1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000"/>
                            </p:stCondLst>
                            <p:childTnLst>
                              <p:par>
                                <p:cTn id="2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500"/>
                            </p:stCondLst>
                            <p:childTnLst>
                              <p:par>
                                <p:cTn id="2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內容版面配置區 29" descr="china map fade ou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/>
          <a:stretch/>
        </p:blipFill>
        <p:spPr>
          <a:xfrm>
            <a:off x="439403" y="1468578"/>
            <a:ext cx="6756902" cy="4439613"/>
          </a:xfrm>
          <a:prstGeom prst="rect">
            <a:avLst/>
          </a:prstGeom>
        </p:spPr>
      </p:pic>
      <p:sp>
        <p:nvSpPr>
          <p:cNvPr id="10247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立讯精密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发展历史</a:t>
            </a:r>
            <a:endParaRPr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778752" y="5143990"/>
            <a:ext cx="601916" cy="540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887186" y="3073890"/>
            <a:ext cx="2805045" cy="906813"/>
            <a:chOff x="5797066" y="3573016"/>
            <a:chExt cx="3006803" cy="1065452"/>
          </a:xfrm>
        </p:grpSpPr>
        <p:sp>
          <p:nvSpPr>
            <p:cNvPr id="44" name="矩形圖說文字 177"/>
            <p:cNvSpPr/>
            <p:nvPr/>
          </p:nvSpPr>
          <p:spPr>
            <a:xfrm>
              <a:off x="7241653" y="3573016"/>
              <a:ext cx="362036" cy="647700"/>
            </a:xfrm>
            <a:prstGeom prst="wedgeRectCallout">
              <a:avLst>
                <a:gd name="adj1" fmla="val -382484"/>
                <a:gd name="adj2" fmla="val 250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群組 7"/>
            <p:cNvGrpSpPr/>
            <p:nvPr/>
          </p:nvGrpSpPr>
          <p:grpSpPr>
            <a:xfrm>
              <a:off x="5797066" y="3671249"/>
              <a:ext cx="3006803" cy="967219"/>
              <a:chOff x="5674899" y="4211686"/>
              <a:chExt cx="3006803" cy="967219"/>
            </a:xfrm>
          </p:grpSpPr>
          <p:sp>
            <p:nvSpPr>
              <p:cNvPr id="105" name="矩形 14"/>
              <p:cNvSpPr>
                <a:spLocks noChangeArrowheads="1"/>
              </p:cNvSpPr>
              <p:nvPr/>
            </p:nvSpPr>
            <p:spPr bwMode="auto">
              <a:xfrm>
                <a:off x="5674899" y="4299957"/>
                <a:ext cx="1386664" cy="65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altLang="zh-TW" sz="1400" b="1" dirty="0" smtClean="0">
                    <a:solidFill>
                      <a:srgbClr val="00478E"/>
                    </a:solidFill>
                    <a:ea typeface="標楷體" pitchFamily="65" charset="-120"/>
                  </a:rPr>
                  <a:t>2011</a:t>
                </a:r>
                <a:endParaRPr lang="en-US" altLang="zh-TW" sz="1400" b="1" dirty="0">
                  <a:solidFill>
                    <a:srgbClr val="00478E"/>
                  </a:solidFill>
                  <a:ea typeface="標楷體" pitchFamily="65" charset="-120"/>
                </a:endParaRPr>
              </a:p>
              <a:p>
                <a:pPr algn="r">
                  <a:lnSpc>
                    <a:spcPts val="1200"/>
                  </a:lnSpc>
                </a:pPr>
                <a:r>
                  <a:rPr lang="en-US" altLang="zh-TW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Taiwan </a:t>
                </a:r>
                <a:endParaRPr lang="en-US" altLang="zh-TW" sz="1200" dirty="0">
                  <a:solidFill>
                    <a:prstClr val="black"/>
                  </a:solidFill>
                  <a:ea typeface="標楷體" pitchFamily="65" charset="-120"/>
                </a:endParaRPr>
              </a:p>
              <a:p>
                <a:pPr algn="r">
                  <a:lnSpc>
                    <a:spcPts val="1200"/>
                  </a:lnSpc>
                </a:pPr>
                <a:r>
                  <a:rPr lang="en-US" altLang="zh-CN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RF Connector</a:t>
                </a:r>
                <a:endParaRPr lang="en-US" altLang="zh-CN" sz="1200" dirty="0">
                  <a:solidFill>
                    <a:prstClr val="black"/>
                  </a:solidFill>
                  <a:ea typeface="標楷體" pitchFamily="65" charset="-120"/>
                </a:endParaRPr>
              </a:p>
            </p:txBody>
          </p:sp>
          <p:pic>
            <p:nvPicPr>
              <p:cNvPr id="106" name="Picture 2" descr="C:\Users\100033\Desktop\宣德廠.jpg"/>
              <p:cNvPicPr preferRelativeResize="0">
                <a:picLocks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8362" y="4211686"/>
                <a:ext cx="1673340" cy="967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" name="组合 9"/>
          <p:cNvGrpSpPr/>
          <p:nvPr/>
        </p:nvGrpSpPr>
        <p:grpSpPr>
          <a:xfrm>
            <a:off x="-191174" y="3165325"/>
            <a:ext cx="2681981" cy="815379"/>
            <a:chOff x="22984" y="3427540"/>
            <a:chExt cx="2763474" cy="973166"/>
          </a:xfrm>
        </p:grpSpPr>
        <p:sp>
          <p:nvSpPr>
            <p:cNvPr id="55" name="矩形圖說文字 174"/>
            <p:cNvSpPr/>
            <p:nvPr/>
          </p:nvSpPr>
          <p:spPr>
            <a:xfrm>
              <a:off x="1877842" y="3567175"/>
              <a:ext cx="403329" cy="580833"/>
            </a:xfrm>
            <a:prstGeom prst="wedgeRectCallout">
              <a:avLst>
                <a:gd name="adj1" fmla="val 959553"/>
                <a:gd name="adj2" fmla="val 1486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群組 43027"/>
            <p:cNvGrpSpPr/>
            <p:nvPr/>
          </p:nvGrpSpPr>
          <p:grpSpPr>
            <a:xfrm>
              <a:off x="22984" y="3427540"/>
              <a:ext cx="2763474" cy="973166"/>
              <a:chOff x="102771" y="4937707"/>
              <a:chExt cx="3437421" cy="1210499"/>
            </a:xfrm>
          </p:grpSpPr>
          <p:sp>
            <p:nvSpPr>
              <p:cNvPr id="68" name="矩形 14"/>
              <p:cNvSpPr>
                <a:spLocks noChangeArrowheads="1"/>
              </p:cNvSpPr>
              <p:nvPr/>
            </p:nvSpPr>
            <p:spPr bwMode="auto">
              <a:xfrm>
                <a:off x="102771" y="5146441"/>
                <a:ext cx="1526708" cy="822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altLang="zh-TW" sz="1400" b="1" dirty="0" smtClean="0">
                    <a:solidFill>
                      <a:srgbClr val="00478E"/>
                    </a:solidFill>
                    <a:ea typeface="標楷體" pitchFamily="65" charset="-120"/>
                  </a:rPr>
                  <a:t>2011</a:t>
                </a:r>
              </a:p>
              <a:p>
                <a:pPr algn="r">
                  <a:lnSpc>
                    <a:spcPts val="1200"/>
                  </a:lnSpc>
                </a:pPr>
                <a:r>
                  <a:rPr lang="en-US" altLang="zh-TW" sz="1200" dirty="0" err="1" smtClean="0">
                    <a:solidFill>
                      <a:prstClr val="black"/>
                    </a:solidFill>
                    <a:ea typeface="標楷體" pitchFamily="65" charset="-120"/>
                  </a:rPr>
                  <a:t>Bozhou</a:t>
                </a:r>
                <a:r>
                  <a:rPr lang="en-US" altLang="zh-TW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 </a:t>
                </a:r>
                <a:endParaRPr lang="en-US" altLang="zh-TW" sz="1200" dirty="0">
                  <a:solidFill>
                    <a:prstClr val="black"/>
                  </a:solidFill>
                  <a:ea typeface="標楷體" pitchFamily="65" charset="-120"/>
                </a:endParaRPr>
              </a:p>
              <a:p>
                <a:pPr algn="r">
                  <a:lnSpc>
                    <a:spcPts val="1200"/>
                  </a:lnSpc>
                </a:pPr>
                <a:r>
                  <a:rPr lang="en-US" altLang="zh-TW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Cable/FFC</a:t>
                </a:r>
                <a:endParaRPr lang="en-US" altLang="zh-CN" sz="1200" dirty="0">
                  <a:solidFill>
                    <a:prstClr val="black"/>
                  </a:solidFill>
                  <a:ea typeface="標楷體" pitchFamily="65" charset="-120"/>
                </a:endParaRPr>
              </a:p>
            </p:txBody>
          </p:sp>
          <p:pic>
            <p:nvPicPr>
              <p:cNvPr id="69" name="Picture 2" descr="D:\4.ICT MKT 管理\01_Company Profile\LUXSHARE-ICT Company Profile\工廠照片\2012-05\安徽亳州  聯滔電子\安徽亳州廠-3s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4117" y="4937707"/>
                <a:ext cx="1976075" cy="1210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" name="组合 7"/>
          <p:cNvGrpSpPr/>
          <p:nvPr/>
        </p:nvGrpSpPr>
        <p:grpSpPr>
          <a:xfrm>
            <a:off x="-727091" y="2292947"/>
            <a:ext cx="3207521" cy="822461"/>
            <a:chOff x="-613367" y="2423919"/>
            <a:chExt cx="3486260" cy="989643"/>
          </a:xfrm>
        </p:grpSpPr>
        <p:sp>
          <p:nvSpPr>
            <p:cNvPr id="57" name="矩形圖說文字 172"/>
            <p:cNvSpPr/>
            <p:nvPr/>
          </p:nvSpPr>
          <p:spPr>
            <a:xfrm>
              <a:off x="1776211" y="2599789"/>
              <a:ext cx="403329" cy="580833"/>
            </a:xfrm>
            <a:prstGeom prst="wedgeRectCallout">
              <a:avLst>
                <a:gd name="adj1" fmla="val 1127080"/>
                <a:gd name="adj2" fmla="val 13433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-613367" y="2423919"/>
              <a:ext cx="3486260" cy="989643"/>
              <a:chOff x="5500675" y="1558310"/>
              <a:chExt cx="3295789" cy="819857"/>
            </a:xfrm>
          </p:grpSpPr>
          <p:sp>
            <p:nvSpPr>
              <p:cNvPr id="109" name="矩形 14"/>
              <p:cNvSpPr>
                <a:spLocks noChangeArrowheads="1"/>
              </p:cNvSpPr>
              <p:nvPr/>
            </p:nvSpPr>
            <p:spPr bwMode="auto">
              <a:xfrm>
                <a:off x="5500675" y="1670282"/>
                <a:ext cx="1763966" cy="552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altLang="zh-TW" sz="1400" b="1" dirty="0" smtClean="0">
                    <a:solidFill>
                      <a:srgbClr val="00478E"/>
                    </a:solidFill>
                    <a:ea typeface="標楷體" pitchFamily="65" charset="-120"/>
                  </a:rPr>
                  <a:t>2009</a:t>
                </a:r>
                <a:endParaRPr lang="en-US" altLang="zh-TW" sz="1400" b="1" dirty="0">
                  <a:solidFill>
                    <a:srgbClr val="00478E"/>
                  </a:solidFill>
                  <a:ea typeface="標楷體" pitchFamily="65" charset="-120"/>
                </a:endParaRPr>
              </a:p>
              <a:p>
                <a:pPr algn="r">
                  <a:lnSpc>
                    <a:spcPts val="1200"/>
                  </a:lnSpc>
                </a:pPr>
                <a:r>
                  <a:rPr lang="en-US" altLang="zh-CN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Kunshan1</a:t>
                </a:r>
                <a:endParaRPr lang="en-US" altLang="zh-CN" sz="1200" dirty="0">
                  <a:solidFill>
                    <a:prstClr val="black"/>
                  </a:solidFill>
                  <a:ea typeface="標楷體" pitchFamily="65" charset="-120"/>
                </a:endParaRPr>
              </a:p>
              <a:p>
                <a:pPr algn="r">
                  <a:lnSpc>
                    <a:spcPts val="1200"/>
                  </a:lnSpc>
                </a:pPr>
                <a:r>
                  <a:rPr lang="en-US" altLang="zh-CN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Antenna</a:t>
                </a:r>
                <a:endParaRPr lang="en-US" altLang="zh-CN" sz="1200" dirty="0">
                  <a:solidFill>
                    <a:prstClr val="black"/>
                  </a:solidFill>
                  <a:ea typeface="標楷體" pitchFamily="65" charset="-120"/>
                </a:endParaRPr>
              </a:p>
            </p:txBody>
          </p:sp>
          <p:pic>
            <p:nvPicPr>
              <p:cNvPr id="110" name="圖片 15" descr="http://www.luxshare-ict.com/tw/images/ServiceProvider_pic09.jpg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2903" y="1558310"/>
                <a:ext cx="1573561" cy="8198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" name="组合 5"/>
          <p:cNvGrpSpPr/>
          <p:nvPr/>
        </p:nvGrpSpPr>
        <p:grpSpPr>
          <a:xfrm>
            <a:off x="-243545" y="1466810"/>
            <a:ext cx="2723972" cy="854348"/>
            <a:chOff x="-180719" y="1438480"/>
            <a:chExt cx="2994078" cy="1004474"/>
          </a:xfrm>
        </p:grpSpPr>
        <p:sp>
          <p:nvSpPr>
            <p:cNvPr id="56" name="矩形圖說文字 176"/>
            <p:cNvSpPr/>
            <p:nvPr/>
          </p:nvSpPr>
          <p:spPr>
            <a:xfrm>
              <a:off x="2005218" y="1438480"/>
              <a:ext cx="403329" cy="580833"/>
            </a:xfrm>
            <a:prstGeom prst="wedgeRectCallout">
              <a:avLst>
                <a:gd name="adj1" fmla="val 912164"/>
                <a:gd name="adj2" fmla="val 636862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-180719" y="1438480"/>
              <a:ext cx="2994078" cy="1004474"/>
              <a:chOff x="5810747" y="4976737"/>
              <a:chExt cx="2994078" cy="1004474"/>
            </a:xfrm>
          </p:grpSpPr>
          <p:sp>
            <p:nvSpPr>
              <p:cNvPr id="103" name="矩形 14"/>
              <p:cNvSpPr>
                <a:spLocks noChangeArrowheads="1"/>
              </p:cNvSpPr>
              <p:nvPr/>
            </p:nvSpPr>
            <p:spPr bwMode="auto">
              <a:xfrm>
                <a:off x="5810747" y="5148936"/>
                <a:ext cx="1386664" cy="832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altLang="zh-TW" sz="1400" b="1" dirty="0" smtClean="0">
                    <a:solidFill>
                      <a:srgbClr val="00478E"/>
                    </a:solidFill>
                    <a:ea typeface="標楷體" pitchFamily="65" charset="-120"/>
                  </a:rPr>
                  <a:t>2004</a:t>
                </a:r>
                <a:endParaRPr lang="en-US" altLang="zh-TW" sz="1400" b="1" dirty="0">
                  <a:solidFill>
                    <a:srgbClr val="00478E"/>
                  </a:solidFill>
                  <a:ea typeface="標楷體" pitchFamily="65" charset="-120"/>
                </a:endParaRPr>
              </a:p>
              <a:p>
                <a:pPr algn="r">
                  <a:lnSpc>
                    <a:spcPts val="1200"/>
                  </a:lnSpc>
                </a:pPr>
                <a:r>
                  <a:rPr lang="en-US" altLang="zh-TW" sz="1200" dirty="0">
                    <a:solidFill>
                      <a:prstClr val="black"/>
                    </a:solidFill>
                    <a:ea typeface="標楷體" pitchFamily="65" charset="-120"/>
                  </a:rPr>
                  <a:t>S</a:t>
                </a:r>
                <a:r>
                  <a:rPr lang="en-US" altLang="zh-TW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henzhen </a:t>
                </a:r>
                <a:endParaRPr lang="en-US" altLang="zh-TW" sz="1200" dirty="0">
                  <a:solidFill>
                    <a:prstClr val="black"/>
                  </a:solidFill>
                  <a:ea typeface="標楷體" pitchFamily="65" charset="-120"/>
                </a:endParaRPr>
              </a:p>
              <a:p>
                <a:pPr algn="r">
                  <a:lnSpc>
                    <a:spcPts val="1200"/>
                  </a:lnSpc>
                </a:pPr>
                <a:r>
                  <a:rPr lang="en-US" altLang="en-US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Cable/Speaker</a:t>
                </a:r>
              </a:p>
              <a:p>
                <a:pPr algn="r">
                  <a:lnSpc>
                    <a:spcPts val="1200"/>
                  </a:lnSpc>
                </a:pPr>
                <a:r>
                  <a:rPr lang="en-US" altLang="en-US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/</a:t>
                </a:r>
                <a:r>
                  <a:rPr lang="en-US" altLang="zh-CN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Antenna</a:t>
                </a:r>
                <a:r>
                  <a:rPr lang="en-US" altLang="en-US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 </a:t>
                </a:r>
                <a:endParaRPr lang="en-US" altLang="en-US" sz="1200" dirty="0">
                  <a:solidFill>
                    <a:prstClr val="black"/>
                  </a:solidFill>
                  <a:ea typeface="PMingLiU" pitchFamily="18" charset="-120"/>
                </a:endParaRPr>
              </a:p>
            </p:txBody>
          </p:sp>
          <p:pic>
            <p:nvPicPr>
              <p:cNvPr id="104" name="图片 103" descr="C:\Users\C040313\AppData\Local\Microsoft\Windows\Temporary Internet Files\Content.Word\IMG_2311.jpg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1557" y="4976737"/>
                <a:ext cx="1683268" cy="9318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" name="组合 12"/>
          <p:cNvGrpSpPr/>
          <p:nvPr/>
        </p:nvGrpSpPr>
        <p:grpSpPr>
          <a:xfrm>
            <a:off x="-266513" y="4946074"/>
            <a:ext cx="2747574" cy="822636"/>
            <a:chOff x="-237673" y="4491305"/>
            <a:chExt cx="2968880" cy="829856"/>
          </a:xfrm>
        </p:grpSpPr>
        <p:sp>
          <p:nvSpPr>
            <p:cNvPr id="58" name="矩形圖說文字 173"/>
            <p:cNvSpPr/>
            <p:nvPr/>
          </p:nvSpPr>
          <p:spPr>
            <a:xfrm>
              <a:off x="2018090" y="4607894"/>
              <a:ext cx="442920" cy="670206"/>
            </a:xfrm>
            <a:prstGeom prst="wedgeRectCallout">
              <a:avLst>
                <a:gd name="adj1" fmla="val 877740"/>
                <a:gd name="adj2" fmla="val -11590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-237673" y="4491305"/>
              <a:ext cx="2968880" cy="829856"/>
              <a:chOff x="5883614" y="3589221"/>
              <a:chExt cx="2968880" cy="829856"/>
            </a:xfrm>
          </p:grpSpPr>
          <p:pic>
            <p:nvPicPr>
              <p:cNvPr id="114" name="Picture 2" descr="C:\Users\100033\Desktop\工廠照片\FJK福建源光-s.jpg"/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6515" y="3589221"/>
                <a:ext cx="1665979" cy="8298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/>
              <a:extLst/>
            </p:spPr>
          </p:pic>
          <p:sp>
            <p:nvSpPr>
              <p:cNvPr id="115" name="矩形 14"/>
              <p:cNvSpPr>
                <a:spLocks noChangeArrowheads="1"/>
              </p:cNvSpPr>
              <p:nvPr/>
            </p:nvSpPr>
            <p:spPr bwMode="auto">
              <a:xfrm>
                <a:off x="5883614" y="3680074"/>
                <a:ext cx="1386664" cy="558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altLang="zh-TW" sz="1400" b="1" dirty="0" smtClean="0">
                    <a:solidFill>
                      <a:srgbClr val="00478E"/>
                    </a:solidFill>
                    <a:ea typeface="標楷體" pitchFamily="65" charset="-120"/>
                  </a:rPr>
                  <a:t>2012</a:t>
                </a:r>
                <a:endParaRPr lang="en-US" altLang="zh-TW" sz="1400" b="1" dirty="0">
                  <a:solidFill>
                    <a:srgbClr val="00478E"/>
                  </a:solidFill>
                  <a:ea typeface="標楷體" pitchFamily="65" charset="-120"/>
                </a:endParaRPr>
              </a:p>
              <a:p>
                <a:pPr algn="r">
                  <a:lnSpc>
                    <a:spcPts val="1200"/>
                  </a:lnSpc>
                </a:pPr>
                <a:r>
                  <a:rPr lang="en-US" altLang="zh-CN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Fuzhou</a:t>
                </a:r>
              </a:p>
              <a:p>
                <a:pPr algn="r">
                  <a:lnSpc>
                    <a:spcPts val="1200"/>
                  </a:lnSpc>
                </a:pPr>
                <a:r>
                  <a:rPr lang="en-US" altLang="zh-CN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Cable</a:t>
                </a:r>
                <a:endParaRPr lang="en-US" altLang="zh-CN" sz="1200" dirty="0">
                  <a:solidFill>
                    <a:prstClr val="black"/>
                  </a:solidFill>
                  <a:ea typeface="標楷體" pitchFamily="65" charset="-120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3105457" y="5693325"/>
            <a:ext cx="3048927" cy="901917"/>
            <a:chOff x="3119373" y="5619049"/>
            <a:chExt cx="3048927" cy="901917"/>
          </a:xfrm>
        </p:grpSpPr>
        <p:sp>
          <p:nvSpPr>
            <p:cNvPr id="98" name="矩形圖說文字 173"/>
            <p:cNvSpPr/>
            <p:nvPr/>
          </p:nvSpPr>
          <p:spPr>
            <a:xfrm rot="16434021" flipH="1">
              <a:off x="5322044" y="5546065"/>
              <a:ext cx="88179" cy="670206"/>
            </a:xfrm>
            <a:prstGeom prst="wedgeRectCallout">
              <a:avLst>
                <a:gd name="adj1" fmla="val -962140"/>
                <a:gd name="adj2" fmla="val -29946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60" name="群組 43023"/>
            <p:cNvGrpSpPr/>
            <p:nvPr/>
          </p:nvGrpSpPr>
          <p:grpSpPr>
            <a:xfrm>
              <a:off x="3119373" y="5619049"/>
              <a:ext cx="3048927" cy="901917"/>
              <a:chOff x="9446816" y="3451674"/>
              <a:chExt cx="3545211" cy="1031740"/>
            </a:xfrm>
          </p:grpSpPr>
          <p:sp>
            <p:nvSpPr>
              <p:cNvPr id="70" name="矩形 14"/>
              <p:cNvSpPr>
                <a:spLocks noChangeArrowheads="1"/>
              </p:cNvSpPr>
              <p:nvPr/>
            </p:nvSpPr>
            <p:spPr bwMode="auto">
              <a:xfrm>
                <a:off x="9446816" y="3467532"/>
                <a:ext cx="1563334" cy="633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altLang="zh-TW" sz="1400" b="1" dirty="0" smtClean="0">
                    <a:solidFill>
                      <a:srgbClr val="00478E"/>
                    </a:solidFill>
                    <a:ea typeface="標楷體" pitchFamily="65" charset="-120"/>
                  </a:rPr>
                  <a:t>2012</a:t>
                </a:r>
                <a:endParaRPr lang="en-US" altLang="zh-TW" sz="1400" b="1" dirty="0">
                  <a:solidFill>
                    <a:srgbClr val="00478E"/>
                  </a:solidFill>
                  <a:ea typeface="標楷體" pitchFamily="65" charset="-120"/>
                </a:endParaRPr>
              </a:p>
              <a:p>
                <a:pPr algn="r">
                  <a:lnSpc>
                    <a:spcPts val="1200"/>
                  </a:lnSpc>
                </a:pPr>
                <a:r>
                  <a:rPr lang="en-US" altLang="zh-TW" sz="1200" b="1" dirty="0" smtClean="0">
                    <a:solidFill>
                      <a:srgbClr val="FF0000"/>
                    </a:solidFill>
                    <a:ea typeface="標楷體" pitchFamily="65" charset="-120"/>
                  </a:rPr>
                  <a:t>Dongguan</a:t>
                </a:r>
                <a:endParaRPr lang="en-US" altLang="zh-TW" sz="1200" b="1" dirty="0">
                  <a:solidFill>
                    <a:srgbClr val="FF0000"/>
                  </a:solidFill>
                  <a:ea typeface="標楷體" pitchFamily="65" charset="-120"/>
                </a:endParaRPr>
              </a:p>
              <a:p>
                <a:pPr algn="r">
                  <a:lnSpc>
                    <a:spcPts val="1200"/>
                  </a:lnSpc>
                </a:pPr>
                <a:r>
                  <a:rPr lang="en-US" altLang="zh-CN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Cable /Connector</a:t>
                </a:r>
                <a:endParaRPr lang="en-US" altLang="zh-CN" sz="1200" dirty="0">
                  <a:solidFill>
                    <a:prstClr val="black"/>
                  </a:solidFill>
                  <a:ea typeface="標楷體" pitchFamily="65" charset="-120"/>
                </a:endParaRPr>
              </a:p>
            </p:txBody>
          </p:sp>
          <p:pic>
            <p:nvPicPr>
              <p:cNvPr id="71" name="Picture 4" descr="D:\2.產品管理\03.ICT 工廠照片\安徽 東莞廠\a\图片4-3s.jpg"/>
              <p:cNvPicPr>
                <a:picLocks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0260" y="3451674"/>
                <a:ext cx="1811767" cy="1031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" name="组合 6"/>
          <p:cNvGrpSpPr/>
          <p:nvPr/>
        </p:nvGrpSpPr>
        <p:grpSpPr>
          <a:xfrm>
            <a:off x="6030409" y="1452271"/>
            <a:ext cx="2661822" cy="807096"/>
            <a:chOff x="5913282" y="1518225"/>
            <a:chExt cx="2889212" cy="1013498"/>
          </a:xfrm>
        </p:grpSpPr>
        <p:sp>
          <p:nvSpPr>
            <p:cNvPr id="94" name="矩形圖說文字 170"/>
            <p:cNvSpPr/>
            <p:nvPr/>
          </p:nvSpPr>
          <p:spPr>
            <a:xfrm>
              <a:off x="7108080" y="1669980"/>
              <a:ext cx="479118" cy="494876"/>
            </a:xfrm>
            <a:prstGeom prst="wedgeRectCallout">
              <a:avLst>
                <a:gd name="adj1" fmla="val -459368"/>
                <a:gd name="adj2" fmla="val 64941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62" name="群組 80"/>
            <p:cNvGrpSpPr/>
            <p:nvPr/>
          </p:nvGrpSpPr>
          <p:grpSpPr>
            <a:xfrm>
              <a:off x="5913282" y="1518225"/>
              <a:ext cx="2889212" cy="1013498"/>
              <a:chOff x="9819649" y="3270137"/>
              <a:chExt cx="3439885" cy="1312633"/>
            </a:xfrm>
          </p:grpSpPr>
          <p:pic>
            <p:nvPicPr>
              <p:cNvPr id="66" name="Picture 3" descr="D:\2.產品管理\03.ICT 工廠照片\江西 博碩二期\江西博碩科技-2-2s.jpg"/>
              <p:cNvPicPr>
                <a:picLocks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42170" y="3270137"/>
                <a:ext cx="2017364" cy="1312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矩形 14"/>
              <p:cNvSpPr>
                <a:spLocks noChangeArrowheads="1"/>
              </p:cNvSpPr>
              <p:nvPr/>
            </p:nvSpPr>
            <p:spPr bwMode="auto">
              <a:xfrm>
                <a:off x="9819649" y="3362176"/>
                <a:ext cx="1466674" cy="1151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altLang="zh-TW" sz="1400" b="1" dirty="0" smtClean="0">
                    <a:solidFill>
                      <a:srgbClr val="00478E"/>
                    </a:solidFill>
                    <a:ea typeface="標楷體" pitchFamily="65" charset="-120"/>
                  </a:rPr>
                  <a:t>2006</a:t>
                </a:r>
                <a:r>
                  <a:rPr lang="en-US" altLang="zh-CN" sz="1400" b="1" dirty="0" smtClean="0">
                    <a:solidFill>
                      <a:srgbClr val="00478E"/>
                    </a:solidFill>
                    <a:ea typeface="標楷體" pitchFamily="65" charset="-120"/>
                  </a:rPr>
                  <a:t>—2008</a:t>
                </a:r>
                <a:endParaRPr lang="en-US" altLang="zh-TW" sz="1400" b="1" dirty="0">
                  <a:solidFill>
                    <a:srgbClr val="00478E"/>
                  </a:solidFill>
                  <a:ea typeface="標楷體" pitchFamily="65" charset="-120"/>
                </a:endParaRPr>
              </a:p>
              <a:p>
                <a:pPr algn="r">
                  <a:lnSpc>
                    <a:spcPts val="1200"/>
                  </a:lnSpc>
                </a:pPr>
                <a:r>
                  <a:rPr lang="en-US" altLang="zh-CN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Jiangxi</a:t>
                </a:r>
                <a:endParaRPr lang="en-US" altLang="zh-CN" sz="1200" dirty="0">
                  <a:solidFill>
                    <a:prstClr val="black"/>
                  </a:solidFill>
                  <a:ea typeface="標楷體" pitchFamily="65" charset="-120"/>
                </a:endParaRPr>
              </a:p>
              <a:p>
                <a:pPr algn="r">
                  <a:lnSpc>
                    <a:spcPts val="1200"/>
                  </a:lnSpc>
                </a:pPr>
                <a:r>
                  <a:rPr lang="en-US" altLang="zh-CN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Raw </a:t>
                </a:r>
                <a:r>
                  <a:rPr lang="en-US" altLang="zh-CN" sz="1200" dirty="0">
                    <a:solidFill>
                      <a:prstClr val="black"/>
                    </a:solidFill>
                    <a:ea typeface="標楷體" pitchFamily="65" charset="-120"/>
                  </a:rPr>
                  <a:t>cable , </a:t>
                </a:r>
              </a:p>
              <a:p>
                <a:pPr algn="r">
                  <a:lnSpc>
                    <a:spcPts val="1200"/>
                  </a:lnSpc>
                </a:pPr>
                <a:r>
                  <a:rPr lang="en-US" altLang="zh-CN" sz="1200" dirty="0">
                    <a:solidFill>
                      <a:prstClr val="black"/>
                    </a:solidFill>
                    <a:ea typeface="標楷體" pitchFamily="65" charset="-120"/>
                  </a:rPr>
                  <a:t>Power cord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850814" y="2292946"/>
            <a:ext cx="2841417" cy="822463"/>
            <a:chOff x="5691056" y="2542391"/>
            <a:chExt cx="3034271" cy="965900"/>
          </a:xfrm>
        </p:grpSpPr>
        <p:sp>
          <p:nvSpPr>
            <p:cNvPr id="47" name="矩形圖說文字 171"/>
            <p:cNvSpPr/>
            <p:nvPr/>
          </p:nvSpPr>
          <p:spPr>
            <a:xfrm>
              <a:off x="7876916" y="2550070"/>
              <a:ext cx="323432" cy="647700"/>
            </a:xfrm>
            <a:prstGeom prst="wedgeRectCallout">
              <a:avLst>
                <a:gd name="adj1" fmla="val -757459"/>
                <a:gd name="adj2" fmla="val 13420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u="sng">
                <a:solidFill>
                  <a:prstClr val="white"/>
                </a:solidFill>
              </a:endParaRPr>
            </a:p>
          </p:txBody>
        </p:sp>
        <p:grpSp>
          <p:nvGrpSpPr>
            <p:cNvPr id="112" name="组合 111"/>
            <p:cNvGrpSpPr/>
            <p:nvPr/>
          </p:nvGrpSpPr>
          <p:grpSpPr>
            <a:xfrm>
              <a:off x="5691056" y="2542391"/>
              <a:ext cx="3034271" cy="965900"/>
              <a:chOff x="5765418" y="2598954"/>
              <a:chExt cx="3034271" cy="965900"/>
            </a:xfrm>
          </p:grpSpPr>
          <p:pic>
            <p:nvPicPr>
              <p:cNvPr id="116" name="圖片 16" descr="http://www.luxshare-ict.com/tw/images/Kunshan-Plant.jpg"/>
              <p:cNvPicPr/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2677" y="2598954"/>
                <a:ext cx="1667012" cy="965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7" name="矩形 14"/>
              <p:cNvSpPr>
                <a:spLocks noChangeArrowheads="1"/>
              </p:cNvSpPr>
              <p:nvPr/>
            </p:nvSpPr>
            <p:spPr bwMode="auto">
              <a:xfrm>
                <a:off x="5765418" y="2728746"/>
                <a:ext cx="1386664" cy="650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altLang="zh-TW" sz="1400" b="1" dirty="0" smtClean="0">
                    <a:solidFill>
                      <a:srgbClr val="00478E"/>
                    </a:solidFill>
                    <a:ea typeface="標楷體" pitchFamily="65" charset="-120"/>
                  </a:rPr>
                  <a:t>2011</a:t>
                </a:r>
                <a:endParaRPr lang="en-US" altLang="zh-TW" sz="1400" b="1" dirty="0">
                  <a:solidFill>
                    <a:srgbClr val="00478E"/>
                  </a:solidFill>
                  <a:ea typeface="標楷體" pitchFamily="65" charset="-120"/>
                </a:endParaRPr>
              </a:p>
              <a:p>
                <a:pPr algn="r">
                  <a:lnSpc>
                    <a:spcPts val="1200"/>
                  </a:lnSpc>
                </a:pPr>
                <a:r>
                  <a:rPr lang="en-US" altLang="zh-TW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Kunshan2 </a:t>
                </a:r>
                <a:endParaRPr lang="en-US" altLang="zh-TW" sz="1200" dirty="0">
                  <a:solidFill>
                    <a:prstClr val="black"/>
                  </a:solidFill>
                  <a:ea typeface="標楷體" pitchFamily="65" charset="-120"/>
                </a:endParaRPr>
              </a:p>
              <a:p>
                <a:pPr algn="r">
                  <a:lnSpc>
                    <a:spcPts val="1200"/>
                  </a:lnSpc>
                </a:pPr>
                <a:r>
                  <a:rPr lang="en-US" altLang="zh-CN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cable</a:t>
                </a:r>
                <a:endParaRPr lang="en-US" altLang="zh-CN" sz="1200" dirty="0">
                  <a:solidFill>
                    <a:prstClr val="black"/>
                  </a:solidFill>
                  <a:ea typeface="標楷體" pitchFamily="65" charset="-12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5638246" y="4019764"/>
            <a:ext cx="3053985" cy="832595"/>
            <a:chOff x="5469383" y="4733018"/>
            <a:chExt cx="3215418" cy="959328"/>
          </a:xfrm>
        </p:grpSpPr>
        <p:sp>
          <p:nvSpPr>
            <p:cNvPr id="95" name="矩形圖說文字 177"/>
            <p:cNvSpPr/>
            <p:nvPr/>
          </p:nvSpPr>
          <p:spPr>
            <a:xfrm>
              <a:off x="7720877" y="4795032"/>
              <a:ext cx="247116" cy="428761"/>
            </a:xfrm>
            <a:prstGeom prst="wedgeRectCallout">
              <a:avLst>
                <a:gd name="adj1" fmla="val -1115109"/>
                <a:gd name="adj2" fmla="val 148401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5469383" y="4733018"/>
              <a:ext cx="3215418" cy="959328"/>
              <a:chOff x="-194293" y="5086236"/>
              <a:chExt cx="3215418" cy="959328"/>
            </a:xfrm>
          </p:grpSpPr>
          <p:sp>
            <p:nvSpPr>
              <p:cNvPr id="107" name="矩形 14"/>
              <p:cNvSpPr>
                <a:spLocks noChangeArrowheads="1"/>
              </p:cNvSpPr>
              <p:nvPr/>
            </p:nvSpPr>
            <p:spPr bwMode="auto">
              <a:xfrm>
                <a:off x="-194293" y="5222377"/>
                <a:ext cx="1563334" cy="638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altLang="zh-TW" sz="1400" b="1" dirty="0" smtClean="0">
                    <a:solidFill>
                      <a:srgbClr val="00478E"/>
                    </a:solidFill>
                    <a:ea typeface="標楷體" pitchFamily="65" charset="-120"/>
                  </a:rPr>
                  <a:t>2012</a:t>
                </a:r>
                <a:endParaRPr lang="en-US" altLang="zh-TW" sz="1400" b="1" dirty="0">
                  <a:solidFill>
                    <a:srgbClr val="00478E"/>
                  </a:solidFill>
                  <a:ea typeface="標楷體" pitchFamily="65" charset="-120"/>
                </a:endParaRPr>
              </a:p>
              <a:p>
                <a:pPr algn="r">
                  <a:lnSpc>
                    <a:spcPts val="1200"/>
                  </a:lnSpc>
                </a:pPr>
                <a:r>
                  <a:rPr lang="en-US" altLang="zh-TW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Zhuhai</a:t>
                </a:r>
                <a:r>
                  <a:rPr lang="en-US" altLang="zh-TW" sz="1200" b="1" dirty="0" smtClean="0">
                    <a:solidFill>
                      <a:srgbClr val="FF0000"/>
                    </a:solidFill>
                  </a:rPr>
                  <a:t> </a:t>
                </a:r>
                <a:endParaRPr lang="en-US" altLang="zh-TW" sz="1200" dirty="0" smtClean="0">
                  <a:solidFill>
                    <a:prstClr val="black"/>
                  </a:solidFill>
                  <a:ea typeface="標楷體" pitchFamily="65" charset="-120"/>
                </a:endParaRPr>
              </a:p>
              <a:p>
                <a:pPr algn="r">
                  <a:lnSpc>
                    <a:spcPts val="1200"/>
                  </a:lnSpc>
                </a:pPr>
                <a:r>
                  <a:rPr lang="en-US" altLang="zh-CN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FPC</a:t>
                </a:r>
                <a:endParaRPr lang="en-US" altLang="zh-CN" sz="1200" dirty="0">
                  <a:solidFill>
                    <a:prstClr val="black"/>
                  </a:solidFill>
                  <a:ea typeface="標楷體" pitchFamily="65" charset="-120"/>
                </a:endParaRPr>
              </a:p>
            </p:txBody>
          </p:sp>
          <p:pic>
            <p:nvPicPr>
              <p:cNvPr id="108" name="图片 107" descr="C:\Users\C040313\AppData\Local\Microsoft\Windows\Temporary Internet Files\Content.Word\珠海双赢.jpg"/>
              <p:cNvPicPr/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550" y="5086236"/>
                <a:ext cx="1643575" cy="9593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8" name="组合 27"/>
          <p:cNvGrpSpPr/>
          <p:nvPr/>
        </p:nvGrpSpPr>
        <p:grpSpPr>
          <a:xfrm>
            <a:off x="-222423" y="3970674"/>
            <a:ext cx="2717558" cy="966137"/>
            <a:chOff x="5999986" y="5760751"/>
            <a:chExt cx="2717558" cy="886096"/>
          </a:xfrm>
        </p:grpSpPr>
        <p:grpSp>
          <p:nvGrpSpPr>
            <p:cNvPr id="22" name="组合 21"/>
            <p:cNvGrpSpPr/>
            <p:nvPr/>
          </p:nvGrpSpPr>
          <p:grpSpPr>
            <a:xfrm>
              <a:off x="7163651" y="5760751"/>
              <a:ext cx="1553893" cy="886096"/>
              <a:chOff x="7111483" y="5755410"/>
              <a:chExt cx="1650834" cy="797792"/>
            </a:xfrm>
          </p:grpSpPr>
          <p:sp>
            <p:nvSpPr>
              <p:cNvPr id="111" name="矩形圖說文字 170"/>
              <p:cNvSpPr/>
              <p:nvPr/>
            </p:nvSpPr>
            <p:spPr>
              <a:xfrm>
                <a:off x="7985131" y="5883717"/>
                <a:ext cx="742675" cy="506878"/>
              </a:xfrm>
              <a:prstGeom prst="wedgeRectCallout">
                <a:avLst>
                  <a:gd name="adj1" fmla="val 540006"/>
                  <a:gd name="adj2" fmla="val -18365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1483" y="5755410"/>
                <a:ext cx="1650834" cy="797792"/>
              </a:xfrm>
              <a:prstGeom prst="rect">
                <a:avLst/>
              </a:prstGeom>
            </p:spPr>
          </p:pic>
        </p:grpSp>
        <p:sp>
          <p:nvSpPr>
            <p:cNvPr id="122" name="矩形 121"/>
            <p:cNvSpPr/>
            <p:nvPr/>
          </p:nvSpPr>
          <p:spPr>
            <a:xfrm>
              <a:off x="5999986" y="5834436"/>
              <a:ext cx="122797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ts val="1200"/>
                </a:lnSpc>
              </a:pPr>
              <a:r>
                <a:rPr lang="en-US" altLang="zh-TW" sz="1400" b="1" dirty="0" smtClean="0">
                  <a:solidFill>
                    <a:srgbClr val="00478E"/>
                  </a:solidFill>
                  <a:ea typeface="標楷體" pitchFamily="65" charset="-120"/>
                </a:rPr>
                <a:t>2012</a:t>
              </a:r>
              <a:endParaRPr lang="en-US" altLang="zh-TW" sz="1400" b="1" dirty="0">
                <a:solidFill>
                  <a:srgbClr val="00478E"/>
                </a:solidFill>
                <a:ea typeface="標楷體" pitchFamily="65" charset="-120"/>
              </a:endParaRPr>
            </a:p>
            <a:p>
              <a:pPr lvl="0" algn="r">
                <a:lnSpc>
                  <a:spcPts val="1200"/>
                </a:lnSpc>
              </a:pPr>
              <a:r>
                <a:rPr lang="en-US" altLang="zh-TW" sz="1200" dirty="0" err="1">
                  <a:solidFill>
                    <a:prstClr val="black"/>
                  </a:solidFill>
                  <a:ea typeface="標楷體" pitchFamily="65" charset="-120"/>
                </a:rPr>
                <a:t>Huzhou</a:t>
              </a:r>
              <a:endParaRPr lang="en-US" altLang="zh-TW" sz="1200" dirty="0">
                <a:solidFill>
                  <a:prstClr val="black"/>
                </a:solidFill>
                <a:ea typeface="標楷體" pitchFamily="65" charset="-120"/>
              </a:endParaRPr>
            </a:p>
            <a:p>
              <a:pPr lvl="0" algn="r">
                <a:lnSpc>
                  <a:spcPts val="1200"/>
                </a:lnSpc>
              </a:pPr>
              <a:r>
                <a:rPr lang="en-US" altLang="zh-CN" sz="1200" dirty="0" smtClean="0">
                  <a:solidFill>
                    <a:prstClr val="black"/>
                  </a:solidFill>
                  <a:ea typeface="標楷體" pitchFamily="65" charset="-120"/>
                </a:rPr>
                <a:t>Raw Cable</a:t>
              </a:r>
              <a:endParaRPr lang="en-US" altLang="zh-CN" sz="1200" dirty="0">
                <a:solidFill>
                  <a:prstClr val="black"/>
                </a:solidFill>
                <a:ea typeface="標楷體" pitchFamily="65" charset="-12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415586" y="5815845"/>
            <a:ext cx="3269111" cy="917895"/>
            <a:chOff x="5279590" y="5632911"/>
            <a:chExt cx="3293418" cy="1095279"/>
          </a:xfrm>
        </p:grpSpPr>
        <p:sp>
          <p:nvSpPr>
            <p:cNvPr id="96" name="矩形圖說文字 177"/>
            <p:cNvSpPr/>
            <p:nvPr/>
          </p:nvSpPr>
          <p:spPr>
            <a:xfrm>
              <a:off x="7084342" y="5947950"/>
              <a:ext cx="161716" cy="469459"/>
            </a:xfrm>
            <a:prstGeom prst="wedgeRectCallout">
              <a:avLst>
                <a:gd name="adj1" fmla="val -857654"/>
                <a:gd name="adj2" fmla="val -69636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5279590" y="5632911"/>
              <a:ext cx="3293418" cy="1095279"/>
              <a:chOff x="5371197" y="3161049"/>
              <a:chExt cx="3483231" cy="1158405"/>
            </a:xfrm>
          </p:grpSpPr>
          <p:sp>
            <p:nvSpPr>
              <p:cNvPr id="64" name="矩形 14"/>
              <p:cNvSpPr>
                <a:spLocks noChangeArrowheads="1"/>
              </p:cNvSpPr>
              <p:nvPr/>
            </p:nvSpPr>
            <p:spPr bwMode="auto">
              <a:xfrm>
                <a:off x="5371197" y="3231876"/>
                <a:ext cx="1827953" cy="1087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altLang="zh-TW" sz="1400" b="1" dirty="0" smtClean="0">
                    <a:solidFill>
                      <a:srgbClr val="00478E"/>
                    </a:solidFill>
                    <a:ea typeface="標楷體" pitchFamily="65" charset="-120"/>
                  </a:rPr>
                  <a:t>2014</a:t>
                </a:r>
              </a:p>
              <a:p>
                <a:pPr algn="r">
                  <a:lnSpc>
                    <a:spcPts val="1200"/>
                  </a:lnSpc>
                </a:pPr>
                <a:r>
                  <a:rPr lang="en-US" altLang="zh-TW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Kunshan3</a:t>
                </a:r>
              </a:p>
              <a:p>
                <a:pPr algn="r">
                  <a:lnSpc>
                    <a:spcPts val="1200"/>
                  </a:lnSpc>
                </a:pPr>
                <a:r>
                  <a:rPr lang="en-US" altLang="zh-CN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Cable/FATP</a:t>
                </a:r>
                <a:r>
                  <a:rPr lang="en-US" altLang="zh-CN" sz="1200" dirty="0">
                    <a:solidFill>
                      <a:prstClr val="black"/>
                    </a:solidFill>
                    <a:ea typeface="標楷體" pitchFamily="65" charset="-120"/>
                  </a:rPr>
                  <a:t/>
                </a:r>
                <a:br>
                  <a:rPr lang="en-US" altLang="zh-CN" sz="1200" dirty="0">
                    <a:solidFill>
                      <a:prstClr val="black"/>
                    </a:solidFill>
                    <a:ea typeface="標楷體" pitchFamily="65" charset="-120"/>
                  </a:rPr>
                </a:br>
                <a:r>
                  <a:rPr lang="en-US" altLang="zh-CN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/</a:t>
                </a:r>
                <a:r>
                  <a:rPr lang="en-US" altLang="zh-TW" sz="1200" dirty="0" smtClean="0">
                    <a:latin typeface="Calibri" pitchFamily="34" charset="0"/>
                  </a:rPr>
                  <a:t>Wearable</a:t>
                </a:r>
                <a:endParaRPr lang="en-US" altLang="zh-TW" sz="1200" dirty="0">
                  <a:latin typeface="Calibri" pitchFamily="34" charset="0"/>
                </a:endParaRPr>
              </a:p>
              <a:p>
                <a:pPr algn="r">
                  <a:lnSpc>
                    <a:spcPts val="1200"/>
                  </a:lnSpc>
                </a:pPr>
                <a:endParaRPr lang="en-US" altLang="zh-CN" sz="1200" dirty="0">
                  <a:solidFill>
                    <a:prstClr val="black"/>
                  </a:solidFill>
                  <a:ea typeface="標楷體" pitchFamily="65" charset="-120"/>
                </a:endParaRPr>
              </a:p>
            </p:txBody>
          </p:sp>
          <p:pic>
            <p:nvPicPr>
              <p:cNvPr id="65" name="Picture 2"/>
              <p:cNvPicPr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9150" y="3161049"/>
                <a:ext cx="1655278" cy="961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3" name="组合 22"/>
          <p:cNvGrpSpPr/>
          <p:nvPr/>
        </p:nvGrpSpPr>
        <p:grpSpPr>
          <a:xfrm>
            <a:off x="-278965" y="5797475"/>
            <a:ext cx="2769771" cy="780074"/>
            <a:chOff x="-174586" y="5764098"/>
            <a:chExt cx="2769771" cy="780074"/>
          </a:xfrm>
        </p:grpSpPr>
        <p:grpSp>
          <p:nvGrpSpPr>
            <p:cNvPr id="25" name="组合 24"/>
            <p:cNvGrpSpPr/>
            <p:nvPr/>
          </p:nvGrpSpPr>
          <p:grpSpPr>
            <a:xfrm>
              <a:off x="1053390" y="5764098"/>
              <a:ext cx="1541795" cy="780074"/>
              <a:chOff x="986275" y="5764098"/>
              <a:chExt cx="1541795" cy="780074"/>
            </a:xfrm>
          </p:grpSpPr>
          <p:sp>
            <p:nvSpPr>
              <p:cNvPr id="93" name="矩形圖說文字 173"/>
              <p:cNvSpPr/>
              <p:nvPr/>
            </p:nvSpPr>
            <p:spPr>
              <a:xfrm>
                <a:off x="1782454" y="5874814"/>
                <a:ext cx="495561" cy="565287"/>
              </a:xfrm>
              <a:prstGeom prst="wedgeRectCallout">
                <a:avLst>
                  <a:gd name="adj1" fmla="val 710212"/>
                  <a:gd name="adj2" fmla="val -452145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275" y="5764098"/>
                <a:ext cx="1541795" cy="780074"/>
              </a:xfrm>
              <a:prstGeom prst="rect">
                <a:avLst/>
              </a:prstGeom>
            </p:spPr>
          </p:pic>
        </p:grpSp>
        <p:sp>
          <p:nvSpPr>
            <p:cNvPr id="121" name="矩形 120"/>
            <p:cNvSpPr/>
            <p:nvPr/>
          </p:nvSpPr>
          <p:spPr>
            <a:xfrm>
              <a:off x="-174586" y="5844929"/>
              <a:ext cx="122797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ts val="1200"/>
                </a:lnSpc>
              </a:pPr>
              <a:r>
                <a:rPr lang="en-US" altLang="zh-TW" sz="1400" b="1" dirty="0" smtClean="0">
                  <a:solidFill>
                    <a:srgbClr val="00478E"/>
                  </a:solidFill>
                  <a:ea typeface="標楷體" pitchFamily="65" charset="-120"/>
                </a:rPr>
                <a:t>2014</a:t>
              </a:r>
              <a:endParaRPr lang="en-US" altLang="zh-TW" sz="1400" b="1" dirty="0">
                <a:solidFill>
                  <a:srgbClr val="00478E"/>
                </a:solidFill>
                <a:ea typeface="標楷體" pitchFamily="65" charset="-120"/>
              </a:endParaRPr>
            </a:p>
            <a:p>
              <a:pPr lvl="0" algn="r">
                <a:lnSpc>
                  <a:spcPts val="1200"/>
                </a:lnSpc>
              </a:pPr>
              <a:r>
                <a:rPr lang="en-US" altLang="zh-TW" sz="1200" dirty="0" err="1" smtClean="0">
                  <a:solidFill>
                    <a:prstClr val="black"/>
                  </a:solidFill>
                  <a:ea typeface="標楷體" pitchFamily="65" charset="-120"/>
                </a:rPr>
                <a:t>Chuzhou</a:t>
              </a:r>
              <a:endParaRPr lang="en-US" altLang="zh-TW" sz="1200" dirty="0">
                <a:solidFill>
                  <a:prstClr val="black"/>
                </a:solidFill>
                <a:ea typeface="標楷體" pitchFamily="65" charset="-120"/>
              </a:endParaRPr>
            </a:p>
            <a:p>
              <a:pPr lvl="0" algn="r">
                <a:lnSpc>
                  <a:spcPts val="1200"/>
                </a:lnSpc>
              </a:pPr>
              <a:r>
                <a:rPr lang="en-US" altLang="zh-CN" sz="1200" dirty="0" smtClean="0">
                  <a:solidFill>
                    <a:prstClr val="black"/>
                  </a:solidFill>
                  <a:ea typeface="標楷體" pitchFamily="65" charset="-120"/>
                </a:rPr>
                <a:t>Cable</a:t>
              </a:r>
              <a:endParaRPr lang="en-US" altLang="zh-CN" sz="1200" dirty="0">
                <a:solidFill>
                  <a:prstClr val="black"/>
                </a:solidFill>
                <a:ea typeface="標楷體" pitchFamily="65" charset="-12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850813" y="4895041"/>
            <a:ext cx="2841418" cy="812144"/>
            <a:chOff x="-268073" y="5489290"/>
            <a:chExt cx="2977253" cy="902618"/>
          </a:xfrm>
        </p:grpSpPr>
        <p:sp>
          <p:nvSpPr>
            <p:cNvPr id="97" name="矩形圖說文字 173"/>
            <p:cNvSpPr/>
            <p:nvPr/>
          </p:nvSpPr>
          <p:spPr>
            <a:xfrm>
              <a:off x="1783758" y="5706298"/>
              <a:ext cx="442920" cy="670206"/>
            </a:xfrm>
            <a:prstGeom prst="wedgeRectCallout">
              <a:avLst>
                <a:gd name="adj1" fmla="val -912021"/>
                <a:gd name="adj2" fmla="val -26177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-268073" y="5489290"/>
              <a:ext cx="2977253" cy="902618"/>
              <a:chOff x="-193624" y="3547004"/>
              <a:chExt cx="2977253" cy="902618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-193624" y="3706820"/>
                <a:ext cx="1286681" cy="615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ts val="1200"/>
                  </a:lnSpc>
                </a:pPr>
                <a:r>
                  <a:rPr lang="en-US" altLang="zh-TW" sz="1400" b="1" dirty="0" smtClean="0">
                    <a:solidFill>
                      <a:srgbClr val="00478E"/>
                    </a:solidFill>
                    <a:ea typeface="標楷體" pitchFamily="65" charset="-120"/>
                  </a:rPr>
                  <a:t>2013</a:t>
                </a:r>
                <a:endParaRPr lang="en-US" altLang="zh-TW" sz="1400" b="1" dirty="0">
                  <a:solidFill>
                    <a:srgbClr val="00478E"/>
                  </a:solidFill>
                  <a:ea typeface="標楷體" pitchFamily="65" charset="-120"/>
                </a:endParaRPr>
              </a:p>
              <a:p>
                <a:pPr lvl="0" algn="r">
                  <a:lnSpc>
                    <a:spcPts val="1200"/>
                  </a:lnSpc>
                </a:pPr>
                <a:r>
                  <a:rPr lang="en-US" altLang="zh-TW" sz="1200" dirty="0" err="1" smtClean="0">
                    <a:solidFill>
                      <a:prstClr val="black"/>
                    </a:solidFill>
                    <a:ea typeface="標楷體" pitchFamily="65" charset="-120"/>
                  </a:rPr>
                  <a:t>Suining</a:t>
                </a:r>
                <a:endParaRPr lang="en-US" altLang="zh-TW" sz="1200" dirty="0">
                  <a:solidFill>
                    <a:prstClr val="black"/>
                  </a:solidFill>
                  <a:ea typeface="標楷體" pitchFamily="65" charset="-120"/>
                </a:endParaRPr>
              </a:p>
              <a:p>
                <a:pPr lvl="0" algn="r">
                  <a:lnSpc>
                    <a:spcPts val="1200"/>
                  </a:lnSpc>
                </a:pPr>
                <a:r>
                  <a:rPr lang="en-US" altLang="zh-CN" sz="1200" dirty="0" smtClean="0">
                    <a:solidFill>
                      <a:prstClr val="black"/>
                    </a:solidFill>
                    <a:ea typeface="標楷體" pitchFamily="65" charset="-120"/>
                  </a:rPr>
                  <a:t>Cable</a:t>
                </a:r>
                <a:endParaRPr lang="en-US" altLang="zh-CN" sz="1200" dirty="0">
                  <a:solidFill>
                    <a:prstClr val="black"/>
                  </a:solidFill>
                  <a:ea typeface="標楷體" pitchFamily="65" charset="-120"/>
                </a:endParaRPr>
              </a:p>
            </p:txBody>
          </p:sp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7943" y="3547004"/>
                <a:ext cx="1635686" cy="902618"/>
              </a:xfrm>
              <a:prstGeom prst="rect">
                <a:avLst/>
              </a:prstGeom>
            </p:spPr>
          </p:pic>
        </p:grpSp>
      </p:grpSp>
      <p:grpSp>
        <p:nvGrpSpPr>
          <p:cNvPr id="9" name="组合 8"/>
          <p:cNvGrpSpPr/>
          <p:nvPr/>
        </p:nvGrpSpPr>
        <p:grpSpPr>
          <a:xfrm>
            <a:off x="3695570" y="3157498"/>
            <a:ext cx="2713689" cy="2083666"/>
            <a:chOff x="3695570" y="3157498"/>
            <a:chExt cx="2713689" cy="2083666"/>
          </a:xfrm>
        </p:grpSpPr>
        <p:grpSp>
          <p:nvGrpSpPr>
            <p:cNvPr id="18" name="组合 17"/>
            <p:cNvGrpSpPr/>
            <p:nvPr/>
          </p:nvGrpSpPr>
          <p:grpSpPr>
            <a:xfrm>
              <a:off x="3695570" y="3157498"/>
              <a:ext cx="2713689" cy="2083666"/>
              <a:chOff x="3695570" y="3157498"/>
              <a:chExt cx="2713689" cy="2083666"/>
            </a:xfrm>
          </p:grpSpPr>
          <p:sp>
            <p:nvSpPr>
              <p:cNvPr id="120" name="Oval 80"/>
              <p:cNvSpPr>
                <a:spLocks noChangeArrowheads="1"/>
              </p:cNvSpPr>
              <p:nvPr/>
            </p:nvSpPr>
            <p:spPr bwMode="auto">
              <a:xfrm>
                <a:off x="5939111" y="4552842"/>
                <a:ext cx="470148" cy="470148"/>
              </a:xfrm>
              <a:prstGeom prst="ellipse">
                <a:avLst/>
              </a:prstGeom>
              <a:solidFill>
                <a:srgbClr val="FFCC00">
                  <a:alpha val="50000"/>
                </a:srgbClr>
              </a:solidFill>
              <a:ln w="19050" algn="ctr">
                <a:solidFill>
                  <a:srgbClr val="FFFFFF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8" name="群組 8"/>
              <p:cNvGrpSpPr/>
              <p:nvPr/>
            </p:nvGrpSpPr>
            <p:grpSpPr>
              <a:xfrm>
                <a:off x="5766091" y="4506376"/>
                <a:ext cx="636200" cy="281539"/>
                <a:chOff x="6064569" y="4381410"/>
                <a:chExt cx="636200" cy="281539"/>
              </a:xfrm>
            </p:grpSpPr>
            <p:sp>
              <p:nvSpPr>
                <p:cNvPr id="49" name="矩形 22"/>
                <p:cNvSpPr>
                  <a:spLocks noChangeArrowheads="1"/>
                </p:cNvSpPr>
                <p:nvPr/>
              </p:nvSpPr>
              <p:spPr bwMode="auto">
                <a:xfrm>
                  <a:off x="6064569" y="4381410"/>
                  <a:ext cx="63620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1200" b="1" dirty="0">
                      <a:solidFill>
                        <a:srgbClr val="FF0000"/>
                      </a:solidFill>
                    </a:rPr>
                    <a:t>Taiwan</a:t>
                  </a:r>
                  <a:endParaRPr lang="en-US" altLang="zh-CN" sz="12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" name="流程圖: 接點 67"/>
                <p:cNvSpPr/>
                <p:nvPr/>
              </p:nvSpPr>
              <p:spPr>
                <a:xfrm flipH="1" flipV="1">
                  <a:off x="6382669" y="4602782"/>
                  <a:ext cx="67580" cy="60167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89" name="组合 88"/>
              <p:cNvGrpSpPr/>
              <p:nvPr/>
            </p:nvGrpSpPr>
            <p:grpSpPr>
              <a:xfrm>
                <a:off x="5375314" y="4256150"/>
                <a:ext cx="611065" cy="471600"/>
                <a:chOff x="5010384" y="4458889"/>
                <a:chExt cx="611065" cy="471600"/>
              </a:xfrm>
            </p:grpSpPr>
            <p:sp>
              <p:nvSpPr>
                <p:cNvPr id="90" name="Oval 80"/>
                <p:cNvSpPr>
                  <a:spLocks noChangeArrowheads="1"/>
                </p:cNvSpPr>
                <p:nvPr/>
              </p:nvSpPr>
              <p:spPr bwMode="auto">
                <a:xfrm>
                  <a:off x="5050656" y="4458889"/>
                  <a:ext cx="471600" cy="471600"/>
                </a:xfrm>
                <a:prstGeom prst="ellipse">
                  <a:avLst/>
                </a:prstGeom>
                <a:solidFill>
                  <a:srgbClr val="FFCC00">
                    <a:alpha val="50000"/>
                  </a:srgbClr>
                </a:solidFill>
                <a:ln w="19050" algn="ctr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矩形 22"/>
                <p:cNvSpPr>
                  <a:spLocks noChangeArrowheads="1"/>
                </p:cNvSpPr>
                <p:nvPr/>
              </p:nvSpPr>
              <p:spPr bwMode="auto">
                <a:xfrm>
                  <a:off x="5010384" y="4491950"/>
                  <a:ext cx="61106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b="1" dirty="0" smtClean="0">
                      <a:solidFill>
                        <a:srgbClr val="FF0000"/>
                      </a:solidFill>
                    </a:rPr>
                    <a:t>Fujian </a:t>
                  </a:r>
                  <a:endParaRPr lang="en-US" altLang="zh-CN" sz="12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2" name="流程圖: 接點 67"/>
                <p:cNvSpPr/>
                <p:nvPr/>
              </p:nvSpPr>
              <p:spPr>
                <a:xfrm>
                  <a:off x="5239979" y="4751486"/>
                  <a:ext cx="66675" cy="68263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3695570" y="3157498"/>
                <a:ext cx="2647619" cy="2083666"/>
                <a:chOff x="3695570" y="3157498"/>
                <a:chExt cx="2647619" cy="2083666"/>
              </a:xfrm>
            </p:grpSpPr>
            <p:grpSp>
              <p:nvGrpSpPr>
                <p:cNvPr id="72" name="组合 71"/>
                <p:cNvGrpSpPr/>
                <p:nvPr/>
              </p:nvGrpSpPr>
              <p:grpSpPr>
                <a:xfrm>
                  <a:off x="4880106" y="3157498"/>
                  <a:ext cx="1463083" cy="2083666"/>
                  <a:chOff x="4288258" y="3431674"/>
                  <a:chExt cx="1463083" cy="2083666"/>
                </a:xfrm>
              </p:grpSpPr>
              <p:sp>
                <p:nvSpPr>
                  <p:cNvPr id="73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4406833" y="4993110"/>
                    <a:ext cx="471600" cy="471600"/>
                  </a:xfrm>
                  <a:prstGeom prst="ellipse">
                    <a:avLst/>
                  </a:prstGeom>
                  <a:solidFill>
                    <a:srgbClr val="FFCC00">
                      <a:alpha val="50000"/>
                    </a:srgbClr>
                  </a:solidFill>
                  <a:ln w="19050" algn="ctr">
                    <a:solidFill>
                      <a:srgbClr val="FFFFFF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74" name="群組 9"/>
                  <p:cNvGrpSpPr/>
                  <p:nvPr/>
                </p:nvGrpSpPr>
                <p:grpSpPr>
                  <a:xfrm>
                    <a:off x="4288258" y="5186119"/>
                    <a:ext cx="1147838" cy="329221"/>
                    <a:chOff x="4573103" y="5373216"/>
                    <a:chExt cx="920317" cy="329221"/>
                  </a:xfrm>
                </p:grpSpPr>
                <p:sp>
                  <p:nvSpPr>
                    <p:cNvPr id="87" name="矩形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3103" y="5425438"/>
                      <a:ext cx="920317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zh-TW" sz="1200" b="1" dirty="0">
                          <a:solidFill>
                            <a:srgbClr val="FF0000"/>
                          </a:solidFill>
                        </a:rPr>
                        <a:t>G</a:t>
                      </a:r>
                      <a:r>
                        <a:rPr lang="en-US" altLang="zh-TW" sz="1200" b="1" dirty="0" smtClean="0">
                          <a:solidFill>
                            <a:srgbClr val="FF0000"/>
                          </a:solidFill>
                        </a:rPr>
                        <a:t>uangdong</a:t>
                      </a:r>
                      <a:endParaRPr lang="zh-TW" altLang="en-US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88" name="流程圖: 接點 72"/>
                    <p:cNvSpPr/>
                    <p:nvPr/>
                  </p:nvSpPr>
                  <p:spPr>
                    <a:xfrm>
                      <a:off x="4833965" y="5373216"/>
                      <a:ext cx="66675" cy="68263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/>
                      <a:endParaRPr lang="zh-TW" altLang="en-US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75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4509664" y="4331964"/>
                    <a:ext cx="471600" cy="436985"/>
                  </a:xfrm>
                  <a:prstGeom prst="ellipse">
                    <a:avLst/>
                  </a:prstGeom>
                  <a:solidFill>
                    <a:srgbClr val="FFCC00">
                      <a:alpha val="50000"/>
                    </a:srgbClr>
                  </a:solidFill>
                  <a:ln w="19050" algn="ctr">
                    <a:solidFill>
                      <a:srgbClr val="FFFFFF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6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4969418" y="3431674"/>
                    <a:ext cx="471600" cy="471600"/>
                  </a:xfrm>
                  <a:prstGeom prst="ellipse">
                    <a:avLst/>
                  </a:prstGeom>
                  <a:solidFill>
                    <a:srgbClr val="FFCC00">
                      <a:alpha val="50000"/>
                    </a:srgbClr>
                  </a:solidFill>
                  <a:ln w="19050" algn="ctr">
                    <a:solidFill>
                      <a:srgbClr val="FFFFFF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4687742" y="3661620"/>
                    <a:ext cx="470148" cy="470148"/>
                  </a:xfrm>
                  <a:prstGeom prst="ellipse">
                    <a:avLst/>
                  </a:prstGeom>
                  <a:solidFill>
                    <a:srgbClr val="FFCC00">
                      <a:alpha val="50000"/>
                    </a:srgbClr>
                  </a:solidFill>
                  <a:ln w="19050" algn="ctr">
                    <a:solidFill>
                      <a:srgbClr val="FFFFFF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78" name="群組 8"/>
                  <p:cNvGrpSpPr/>
                  <p:nvPr/>
                </p:nvGrpSpPr>
                <p:grpSpPr>
                  <a:xfrm>
                    <a:off x="4482532" y="4265365"/>
                    <a:ext cx="651140" cy="317521"/>
                    <a:chOff x="5656463" y="4613369"/>
                    <a:chExt cx="651140" cy="317521"/>
                  </a:xfrm>
                </p:grpSpPr>
                <p:sp>
                  <p:nvSpPr>
                    <p:cNvPr id="85" name="矩形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56463" y="4613369"/>
                      <a:ext cx="651140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</a:rPr>
                        <a:t>Jiangxi </a:t>
                      </a:r>
                      <a:endParaRPr lang="en-US" altLang="zh-CN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86" name="流程圖: 接點 67"/>
                    <p:cNvSpPr/>
                    <p:nvPr/>
                  </p:nvSpPr>
                  <p:spPr>
                    <a:xfrm>
                      <a:off x="5886055" y="4872906"/>
                      <a:ext cx="71342" cy="57984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/>
                      <a:endParaRPr lang="zh-TW" altLang="en-US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79" name="群組 8"/>
                  <p:cNvGrpSpPr/>
                  <p:nvPr/>
                </p:nvGrpSpPr>
                <p:grpSpPr>
                  <a:xfrm>
                    <a:off x="5064935" y="3445205"/>
                    <a:ext cx="686406" cy="288503"/>
                    <a:chOff x="5558331" y="4669341"/>
                    <a:chExt cx="686406" cy="288503"/>
                  </a:xfrm>
                </p:grpSpPr>
                <p:sp>
                  <p:nvSpPr>
                    <p:cNvPr id="83" name="矩形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58331" y="4669341"/>
                      <a:ext cx="686406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</a:rPr>
                        <a:t>Jiangsu </a:t>
                      </a:r>
                      <a:endParaRPr lang="en-US" altLang="zh-CN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84" name="流程圖: 接點 67"/>
                    <p:cNvSpPr/>
                    <p:nvPr/>
                  </p:nvSpPr>
                  <p:spPr>
                    <a:xfrm flipH="1">
                      <a:off x="5667639" y="4872905"/>
                      <a:ext cx="59644" cy="84939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/>
                      <a:endParaRPr lang="zh-TW" altLang="en-US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80" name="群組 8"/>
                  <p:cNvGrpSpPr/>
                  <p:nvPr/>
                </p:nvGrpSpPr>
                <p:grpSpPr>
                  <a:xfrm>
                    <a:off x="4548524" y="3528974"/>
                    <a:ext cx="625719" cy="408572"/>
                    <a:chOff x="5531839" y="4921981"/>
                    <a:chExt cx="625719" cy="408572"/>
                  </a:xfrm>
                </p:grpSpPr>
                <p:sp>
                  <p:nvSpPr>
                    <p:cNvPr id="81" name="矩形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31839" y="4921981"/>
                      <a:ext cx="625719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zh-CN" sz="1200" b="1" dirty="0">
                          <a:solidFill>
                            <a:srgbClr val="FF0000"/>
                          </a:solidFill>
                        </a:rPr>
                        <a:t>Anhui</a:t>
                      </a:r>
                    </a:p>
                  </p:txBody>
                </p:sp>
                <p:sp>
                  <p:nvSpPr>
                    <p:cNvPr id="82" name="流程圖: 接點 67"/>
                    <p:cNvSpPr/>
                    <p:nvPr/>
                  </p:nvSpPr>
                  <p:spPr>
                    <a:xfrm flipH="1">
                      <a:off x="5861748" y="5240198"/>
                      <a:ext cx="79574" cy="90355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/>
                      <a:endParaRPr lang="zh-TW" altLang="en-US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9" name="Oval 80"/>
                <p:cNvSpPr>
                  <a:spLocks noChangeArrowheads="1"/>
                </p:cNvSpPr>
                <p:nvPr/>
              </p:nvSpPr>
              <p:spPr bwMode="auto">
                <a:xfrm>
                  <a:off x="3818110" y="3655378"/>
                  <a:ext cx="470148" cy="470148"/>
                </a:xfrm>
                <a:prstGeom prst="ellipse">
                  <a:avLst/>
                </a:prstGeom>
                <a:solidFill>
                  <a:srgbClr val="FFCC00">
                    <a:alpha val="50000"/>
                  </a:srgbClr>
                </a:solidFill>
                <a:ln w="19050" algn="ctr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流程圖: 接點 67"/>
                <p:cNvSpPr/>
                <p:nvPr/>
              </p:nvSpPr>
              <p:spPr>
                <a:xfrm flipH="1" flipV="1">
                  <a:off x="4015375" y="3844730"/>
                  <a:ext cx="45719" cy="76319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" name="矩形 2"/>
                <p:cNvSpPr/>
                <p:nvPr/>
              </p:nvSpPr>
              <p:spPr>
                <a:xfrm>
                  <a:off x="3695570" y="3524872"/>
                  <a:ext cx="684803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b="1" dirty="0" smtClean="0">
                      <a:solidFill>
                        <a:srgbClr val="FF0000"/>
                      </a:solidFill>
                    </a:rPr>
                    <a:t>Sichuan</a:t>
                  </a:r>
                  <a:endParaRPr lang="zh-CN" altLang="en-US" sz="12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20" name="五角星 19"/>
            <p:cNvSpPr/>
            <p:nvPr/>
          </p:nvSpPr>
          <p:spPr>
            <a:xfrm>
              <a:off x="5185234" y="4852358"/>
              <a:ext cx="147916" cy="16373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3193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472054"/>
              </p:ext>
            </p:extLst>
          </p:nvPr>
        </p:nvGraphicFramePr>
        <p:xfrm>
          <a:off x="570615" y="907255"/>
          <a:ext cx="8125472" cy="5474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矩形 5"/>
          <p:cNvSpPr/>
          <p:nvPr/>
        </p:nvSpPr>
        <p:spPr>
          <a:xfrm>
            <a:off x="971600" y="1642448"/>
            <a:ext cx="270524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单位：亿元（人民币）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投影片編號版面配置區 3"/>
          <p:cNvSpPr txBox="1">
            <a:spLocks/>
          </p:cNvSpPr>
          <p:nvPr/>
        </p:nvSpPr>
        <p:spPr bwMode="auto">
          <a:xfrm>
            <a:off x="8662040" y="6518275"/>
            <a:ext cx="4683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9pPr>
          </a:lstStyle>
          <a:p>
            <a:pPr eaLnBrk="1" hangingPunct="1"/>
            <a:fld id="{842F0F5D-A56A-44C2-8C2D-D4C40D534BFF}" type="slidenum">
              <a:rPr kumimoji="0" lang="en-US" altLang="zh-TW"/>
              <a:pPr eaLnBrk="1" hangingPunct="1"/>
              <a:t>5</a:t>
            </a:fld>
            <a:endParaRPr kumimoji="0" lang="en-US" altLang="zh-TW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703025" y="476249"/>
            <a:ext cx="79930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華康黑體 Std W7" pitchFamily="34" charset="-120"/>
                <a:ea typeface="華康黑體 Std W7" pitchFamily="34" charset="-120"/>
                <a:cs typeface="+mj-cs"/>
              </a:defRPr>
            </a:lvl1pPr>
          </a:lstStyle>
          <a:p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立讯精密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总营收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" name="圖片 4" descr="blue-growth-chart拷貝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98814">
            <a:off x="1278650" y="1821132"/>
            <a:ext cx="6206419" cy="32942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742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立讯精密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合作伙伴</a:t>
            </a:r>
          </a:p>
        </p:txBody>
      </p:sp>
      <p:sp>
        <p:nvSpPr>
          <p:cNvPr id="55" name="矩形 54"/>
          <p:cNvSpPr/>
          <p:nvPr/>
        </p:nvSpPr>
        <p:spPr>
          <a:xfrm>
            <a:off x="6229593" y="4664711"/>
            <a:ext cx="1544403" cy="111700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AutoShape 6" descr="data:image/jpeg;base64,/9j/4AAQSkZJRgABAQAAAQABAAD/2wCEAAkGBxMPEhQUEBQWFBEVFRUQEBgXFRUWFhASFxUWFhkYFRYZHCghGRolGxUVIjEjKCktMC4uGh8zODMsNygtLiwBCgoKDg0OGxAQGzImICUsLDQsLywtNC4sLCwsLC0wLCwsNC0vLywsLCwsLCwsLCwsLCwsLCwsLCwsLCwsLCwsLP/AABEIAIoBbAMBEQACEQEDEQH/xAAbAAEAAwEBAQEAAAAAAAAAAAAABQYHBAMCAf/EAEwQAAEDAgEGCAoHBQYHAQAAAAEAAgMEESEFBhIxUWEHEyJBUnGBkRYyNHJzobGywtEjM4KSk6KzQmKDwfAUF1Nj0uEkQ2Sjw+LxFf/EABoBAQADAQEBAAAAAAAAAAAAAAAEBQYDAgH/xAA4EQACAQIDAwgKAgMBAQEAAAAAAQIDBAURIRIxQTJRYXGBkbHBExQVIjM0UqHR4XLwQkPxI2JT/9oADAMBAAIRAxEAPwDcU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HxJM1vjEDrIHtXzNI+pN7keIr4v8Rn32/NfNpc579FU+l9x7seHaiD1Yr0c3mt59IAgCAIAgCAIAgCAIAgCAIAgCAIAgCAIAgCAIAgCAIAgCAIAgCAIAgCAIAgCAIAgCAID8c4AXOAGJ3ICo5az5iju2nHGu6V7RjqOt3ZhvUWpcxWkdS5tcGqVPeqvZX3/AF2lPr85qqfxpXNHRZyB6sT2lRZVpy4l3Rw22pbo59epEPJcbuxO04lcnqTklFZLQ/LL5kfcz7ikLDdhLTtaSD3hfU2tx5lGMtJLPrJmgzrq4bfSF7dknLv9rxvWu0a9SPHvIFbC7ap/jl1afouOQ89YZyGTDipDgLm7HHc7m7e9SqdzGWj0KO6wirRW1D3l9/71FqBUkqQgCAIAgPKoqGRjSkc1rRrLiAO8r42lqz1GEpvKKzfQQs2eNG0242/mse4d4bYrk7imuJOjhV3JZ7He0vFnVQ5xU05AjmaXHUDdjj1BwBK9RqwluZxrWNxS1nB5d6+xKroRQgCAICNr8vU1ObSyta7nAu5w+y0ErxKpCO9kmjZ162sINr7fc86DOSlncGxyguOABDmEncHAX7F8jVhLRM9VbC4pLanDTv8AAll0IgQHFX5Vhp/rpGs3E8o9TRiV5lOMd7O1K3q1X/5xbOahzkpZzoxytLjqBDmE9QcBfsXmNWEtzOtawuKSznB5d/gSy6EQIAgPiSQNF3EADWSbAdqH1Jt5IiKjOujjNjM0+aHP9bAVydemuJMhht1PdB9unjkfEOd9G42EwHnNe0d7mgL4q9N8T1LDLqP+Hc0/Ml6aqZKNKNzXt2tIcO8LqmnuIU4Sg8pLLrPZfTyEAQBARGUc5aWnOjJKNLna0F5HXog27VynWhHeyZRsLiss4R053p4n7kvOOnqjoxSDT6LgWuPUDr7F9hVhPcz5Xsa9BZzjpz7yWXQiBAcGUMtQU/1srWnZe7vui59S8SqRjvZ3o2tat8OLfh37jzyfl+mqDoxStc7mBu1x6muAJXyNWEtzPdayr0VnUjku9fYk10IoQHy9wAJJsALknUAECWehl+dec7qpxjjJbTjDYZd7t2wd+6urV3N5Lca3DsNjQSnPWfh++nuK2o5ahAelNTvlcGRtLnuwAGsr6k28keKlSNOLlN5IvGScwRYGpeSdegzADcXEXPZZTIWq/wAmZ+4xuWeVFac7/H/SejzRo2i3Eg9bnk95K7KhTXAr5YndP/PwOStzHpXjkB0R2tcSO0Ov6rLzK2gzrTxi5hvafWvxkZ7lnJ/9mmfFph+ja5AtrF7EcxUGpDYlsmmtbj09JVMssyezSzrdARFObwnBrjiYu3nZ7F2oV3HSW4rcRwtVE6lJe9xXP+/E0ppvqVgZcOcBiTYDE7kCWZAZSzwpYLgP4x2yPlfm8X1rjO4hHiWFDDLirrlkud/3MqmUs+55LiFrYm7fHf3nAdyjTupPdoXNDBKMdaj2vsvz4Faq6uSY6Ur3PdtcSbdWxRnJyerLWlSp0llBZdR4r4dD8QFzzJzmc17YJ3aTHcmJxxLHczSecHUNht2S7es89mRQ4ph0XF1qSya3ro5zQnPAFyQAMSTqCnGbSb0K3lbPWnhuI/pn7G+L2v1d11Hncwju1LS3wmvV1l7q6d/cUzKudlTUXGlxbOiy4w3u1n+sFEncTl0F7b4Xb0dctp87/G4glxLEIDRMk56RMpmGdxdMLtLQLufbU7YLi3Prup8LmKgtreZe4wmrKu1SXu873LoIHLGes81xF9Czdi89bubsHauE7mUtFoWNtg9GnrP3n9u789xWnuJJJJJOJJNyesqOWySSyR+IfTUMw8rOqIC2Q3fEQwk63NI5JO/WOxWNvUco68DI4taxo1s4rSWvbxLMpBVkDnPnIyibYDTmcLsbsHSfsHtXGrWVPrJ9jYTupc0Vvf46TPTPUZSmaxz9JzjyRqYwaydEagB2qDnOrLI0vo6FjSc4rd3ssz+DwaHJmPGWwuwaJPVe4Uj1RZbyqWOy2tYadepR6mndE9zHizmktcNhChtNPJmgp1I1IKcdzP2kqnwu0onOY7a0279oRScXmhVpQqx2ZrNdJf8ANbPHjiIqmzZDgx4wbIdhHM71Hcp1G42tJbzNX+EuknUpax4rivyvuXBzwBcmwGJvzDepRSpZ6FaytnrTw3Ef0z/3TyQd7/ldR6lzCO7UtLbCa9XWXurp3935yKVlbOmpqbgv0GdFl2i286z323KHOvOfUX9thlvQ1yzfO/LgQq5E8/WPLSC0kEG4IwII1EJnlqfHFNZM0emz4hbTxukJdOW2exox0hhck4AG1+1WCuYqKb3mWng9Z1pRhpHPRvm8Ss5XzxqKi4YeJj2MPKI3v191lGqXM5btC2tsJoUtZe8+nd3fnMrpN8TrOveuBaJZLJAG2IwIxBGsHcgaz0ZrOZuVXVVOC83kYTG89IixB6yCO26s6E9uGbMZiVsqFdxjueqJ1diAVDhFypxcLYWnlS30t0bdY7SQOq6i3U8o7K4lzg1sqlV1Huj4/ozhQDUhAAL4DE6hvKDPLVmsZqZAbRxguAMzwDIdnPojcPWVZ0aSgukxmIXruamnJW5efWTy7EAICHzoywKOEu/5juRENrzzncNf/wBXKrU2I5kyxtXc1VHhx6jInvLiS43JJJJ1knEkqr6zaxSSSW496GhkqHaELC927m3k6gOteowc3kkc61enRjtVHkv7uNazbopaenZHM4Oc3AWvyW8zbnXbarOlFxjkzGXlWnVrSnTWSZ95ayPHWNDZdLRB0houIud4519nTU1kzzbXU7eTlDLPpREeAlJ/mff/ANly9Vpk721ddHcPASk/zPv/AOyeqwHtq56O4eAlJ/mff/2T1WA9tXPR3FIzqyWKSoMbL6Ba17L4mxFjj5wcodaChPJF9h1y7ihty35tMiFyJwBtiNYxG4oGk1kzVJclx5ThhkkfIAWB2i1wDS467gg3INwrJwVWKbZjoXE7GrOEEt+9rXsOXwBpulL95v8ApXn1WB39t3HMu79lezxzciomRuiLyXOLTpEHANvhYBcK9GMEmiywy/q3M5RmlouHWVZRi4CAteZebUdWHSTXLGu0GtBtpGwJJIxtiFJoUVNZyKXFMQqUJKnT378z3zzzXjp4xNBdrQQ17SSRjgCCcddhbevVehGK2onjDMSqVqnoquvM/IpqiF6EBeeC/XUfwvjU204mex7/AF9vkW7LeUm0sL5XY6I5I6TjgB3qTUmoRzZS21CVeqqcePhxMdq6l0z3SSG73G7j8tgVU5OTzZuKVKNKChDciVzNqRHWRE6nEx9WkCB67LrQeVRELFKe3ay6Ne41xWZjTM+EWi0KlsgGErBfz2ck+rQVfdRylnzmpwSrtUHD6X9n/WVVRi5CAvuQnsyrAIal79OEgnRdbjG6ml1wbkau486nU2q0dmXAzV3GWH1/S0kspc63PmO3wBpulL95v+levVYHL23ccy7v2VjPLIMdEYhEXHTDy7SIPi6NrWA2qNXpKnlkW2GXtS5UtvLTLd05lcXAtAgLlmZmvFUxmae7hpFrGglow1kkY6/YpdChGS2pFDimI1aNT0VPTnfWeGeubbKQNkhuI3O0HNJJ0XWJBBONiAV5uKKhrE64ViE67dOpvSzTKooxchAaJwZfUy+l+Bqn2nJfWZfHfjR/j5suSlFKZXn9UadY4czGsYO7SPvKtuXnUNdg9PZtU+dt+XkV1cC0CAnMyqMTVcd8Qy8p+zq/MWrvbx2porsVqunbSy46d/6NaCsjHBAfL3gAkmwAuTzAIN+hkmcuVnV1RdgJYPo4GgEkjbYc5OPVbYqutU9JPTsNnYWsbWj72jesv70EzkPMV77OqjoN16DbaZ846m+3qXanat6zIN3jUY+7Q1fO93Zzl7oaCOBoZEwMbsHOdpOsneVNjFRWSM9Vqzqy2pvNnSvpzPGqqWRNL5HBrRrJNgF8bS1Z6hCU5KMVm+gqmUM/omG0LHSbzyG9lwT6lGldRW7UuKOCVZa1Gl93+CM/vCl/wWW853tXP1t8xL9hU/rfcSNBwgRONpo3R72nTA68AfUV7jdxe9EWtgdWOtOSf2f97Tgz/Mc8cNRC4Pbd0TiDfWNIA7Dg7DevF1lJKSO+DbdKc6NRZPR69xS1ENAEBpPBxWadO6M643m3mv5Q9el3KwtZZwy5jK41S2K6n9S+60/BbVJKcpfCb9VD6Q+6VEu+Si8wL4s+rzRnqgmmCA0vg38ld6V/usVha8gymN/MrqXmdOf3kUnnR/qNXq5+GzlhHzce3wZlarTYBAXngv11H8L41NtOJnse/wBfb5DhNqzeGIarGV28+K34l8u5bojAqXLqdnm/IoyhmhPqKUsc1zfGaQ9vWDcesL6nk8zzOKnFxfFZG300wkY1zdTmhw6iLhW6eazMDKLjJxfArPCLR6dMHjXG8H7LuSfWW9yj3Uc4Z8xa4LV2LjZ+pGaKvNWEBNZm1fFVcWx5MTt4dq/MGrtby2aiK/FKXpLaXRr3fo1xWZjSg8J/jU/VJ7WKFd8DRYDuqdnmUdQzQBAapmD5FH50n6jlZW3w0Y/F/m5dngjm4SfJW+mb7j15uuR2nbBPmH/F+KM0VejVBAaJwZfUy+l+Bqn2nJfWZfHfjx/j5suSlFKZLnswitmvz6Dh1cW0fyVZcL/0ZscJedpHt8WQa4liEBaODmQCrIPPE4Dr0mn2AqTa8sp8bWdun/8AS8GacrAyoQEXnDk+Spi4qN4jDnASmxJMeNw3eTbsuudSLkskyTaVoUanpJRzy3dYyLkGGkH0TeV+084vd28w3BKdKMFofbm8rXDzm9ObgSi6EUIDxq6lsTHPebNaC5x2AL42ks2eoQlOSjHezI84MtyVkhc4kRg/RM5mjadrtpVXVquo+g2llZQtoZLlcX/eBFrmTD0pqd8rgyNpc9xs0DWV9SbeSPFSpGnFym8ki1U2YE7hd8jGHYAXW6zh/NSVaSe9lPPHaSfuxb+35IrLeb09ELv5UTiAXMJ0SebSHMf6uuVSjOn1Ey1v6Fy9NJLg9/YQy5E8IC08HdZxdSWHVIwj7TeUPVpKTayynlzlPjdLaoKf0v7P+o01WBlSl8Jv1UPpD7pUS75KLzAviz6vNGeqCaYIDS+DfyV3pX+6xWFryDKY38yv4o6c/wDyKTzo/wBRq9XPw2c8I+bj2+DMrVaa8IC88F+uo/hfGptpxM9j3+vt8iP4SPK2+hZb78i5XfL7CTgny7/k/BFWUcuAgNWzGquNo49rLxH7Jw/KWqyt5Z00Y3FKXo7qXTr3/slcq0nHwyR9NjmjcSMD32XWcdqLREoVPRVIzXBoxS23A8+4qoN7mnuCA6sk34+G2vjY/fC9Q5S6zjdfAn/F+BtitzBlB4T/ABqfqk9rFCu+BosB3VOzzKOoZoAgNUzB8ij86T9Rysrb4aMfi/zcuzwRzcJPkrfTN9x683XI7TtgnzD/AIvxRmir0aoIDRODL6mX0vwNU+05L6zL478eP8fNlyUopTPeEqgIfHMNThxTtzhdze8F3coN3DVSNHgdbOMqT4arzKWohfhAduRK/wDs08cvM13K3sODvUSvdOexJMj3dD09GVPn3dfA2aJ4cAWm7SAQRqIOIIVsYZpp5M+0PgQBAEBE5xZcZRR6TsXnCNl8XH+QHOVzqVFTWbJVnaTuZ7Md3F8xEcIlV/wjA04SSNB3t0XP9rQuV1LKBOwannctv/FP8GbKvNUEBfeDOiboyzEcrS4pu5oAcbdZI7lNtIrJyM5jlZ7UaXDLMvKmFAeNXTNlY5jxdrgWuG0FfGk1kz1CcoSUo70YnUxaD3M16LnM69EkfyVO1k8jfU57cFLnSZ5oejpyZV8RNHJ0Htceq+PquvUJbMkzjcUvS0pU+df8+5tjTcYalbmDKZwm/VQ+kPulRLvkovMC+LPq80Z6oJpggNL4N/JXelf7rFYWvIMpjfzK/ijpz/8AIpPOj/UavVz8NnPCPm49vgzK1WmvCAvPBfrqP4XxqbacTPY9/r7fI/eE2jP0Mo1YxO95vxL5dx3SPmBVtZ031rwfkUVQzRBAXngyq8Zoj+7K33XfAplpLfEz2O0uRU7Px5l9U0zxj+ddHxNXM3mLuMb1P5XtJHYqutHZm0bXDqvpbaL5ll3ESuRNJrM2kMtXFsYTK7cG6vzFveu1vHOoivxSr6O2l06d/wCjXFZmNKDwn+NT9UntYoV3wNFgO6p2eZR1DNAEBqmYPkUfnSfqOVlbfDRj8X+bl2eCObhJ8lb6ZvuPXm65HadsE+Yf8X4ozRV6NUEBonBl9TL6X4Gqfacl9Zl8d+PH+Pmy5KUUpxZYyc2qidE/U4YHna4YgjqK8Tgpx2WdrevKhUVSPAx7KNC+nkdHILOb3OHMRtBVXKDg8mbehXhXgpw3M515OoQFuzOzq/s9oZz9F+w7XxW4/u+zq1SqFfZ92W4pMSwz0v8A60uVxXP+/E0WKVrwHNILTiCDcEbip+ZmZJxeT3n2h8CAhc4M44qNvKOlL+ywHE73dEb1yqVow6ybZ2NW5l7ui4v+7zNJpZ8oT875X4NA8Vjd3RaFXtyqyNVGNGyo8yXe35su+dWSnf8A57GE6b4AxxIGsNaWut2OJ7FMrQfosuYoMPuY+uuW5Sz++qM3VeaoIC48H2WmwudDIQ0POlGTq07WLT1gC3UpdtUS91lFjNpKaVaHDf1c5oqnGaI/LeVWUkRkedzG873cwC8TmoLNne2t53FRQj29C5zG5HFxLna3EknaSbn2qperzNzFKKUVwPlD0EPpruaNbx1JCTrDeLdtuzk49YAParSjLagmYjEKXormcenPv1IThN+qh9IfdK43fJRYYF8WfV5oz1QTTBAaXwb+Su9K/wB1isLXkGUxv5lfxR05/wDkUnnR/qNXq5+GznhHzce3wZlarTXhAXngv11H8L41NtOJnse/19vkW/LOTm1UL4nftDA9FwxB7CpM4KUcmUtvXlQqqpHh4cTHaylfC90cgs9ps4fLaFVNOLyZt6VWNWCnF6M8V8OhN5mVfFVkV9T7xH7Qw/MGrtbyyqIr8VpektZdGvd+jW1ZmNM94TacCSF41uY5h+yQR75UG7WqZpcCm3CcOZr7/wDClqIXpp2YmRDTRGSQWllsbHWxg1A7+c9mxWNvS2Fm97Mlit4q9TYjyY/d8WWhSCqKDwn+NT9UntYoV3wNFgO6p2eZR1DNAEBqmYPkUfnSfqOVlbfDRj8X+bl2eCObhJ8lb6ZvuPXm65HadsE+Yf8AF+KM0VejVBAaJwZfUy+l+Bqn2nJfWZfHfjx/j5suSlFKEBE5fyDHWss/B48R48ZvzG5c6lKNRaku0vKltLOG7iuDM0yzm9PSE8Y27OZ7cWnr6Paq+dGUN+41dtf0bhe68nzPf+yKXImBAduTsrT031MjmjWRraetpwXuNSUOSyPXtKNf4kc/Hv3k5Hn5VAYiI7y1w9jl2V1Mr3glu9zff+jkrc8KuUW4wRjn4saP5jcjsK8SuJs7UsJtoPPLPrZ5ZHzdqKw3ALWHF0j72O8Xxef6uvlOjObPdziFC2Wznm+Zf3JGkZCyFFRstGLuPjvPjP8AkNysKdNQWhlru8qXMs57uC4Ik3tBBBFwcCDzhdCKtDNs5sz3wkvp2l8Jx0Ri6LdbW5vr9qr61u46x3GpsMVhUShWeUufg/wyqKMXIQ+klS5wVUQ0WTPDdQBIdbcNIG3Yvaq1FomQ6lhbTe1KC8PAl8l5uVVe8SVLntj6TydNw2MadQ36utdoUZ1HnIg18Qt7SOxQSb6N3a+JJ5+ZHZFTQmJoa2JxZ9l+sk850mtx3rpc00oLLgRMIupzuJKbzcl4frMoagmkC+5gvvBlWYTRHmIlb28k+xveptpLRozmO0spQqdh68Jv1UPpD7pX275KPGBfFn1eaM9UHM0wTMGl8G/krvSv91isLXkGUxr5ldSOnP8A8ik86P8AUavVz8NnPCPm49vgzK1WGvC+5gvPBfrqP4X/AJFMtOJnse/19vkX1TTPEFnLm2ytF/EmAsx9tY6Lhzj2LjVoqoukn2N/O1eW+L3r8Ga5VyNNSm0zCBzOGLHdTv5HFV86cob0aq3vKNde4+zicDTbEYEYg7CvGZJazWTL3k3P9ojAnjcZALXZo2fvIJFj3qbG7WXvLUztbA5OedKSy6eBXsrZQmynMNCMmw0Y2Nu7RB1knaduCjznKtLRFlbUKNjS96W/e2WnNfM0RES1NnSDFjBi1h5i4/tO9Q3qVRt9nWW8qL/FnVTp0dFxfF/hFzUopAgKDwoeNT9UntYoV3wNFgO6p2eZR1DzNAEzBqmYPkUfnSfqOVlbfDRj8X+bl2eCObhJ8lb6ZvuPXm65HadsE+Yf8X4ozRVxqgvuYNE4MvqZfS/A1T7TkvrMvjvx4/x82XJSilCAID8IugIWvzUpZjcxBrjzsJZ6hge5cpUIS4E6jiVzS0UtOnUh5uD2I+JLIOsNd7AFydpHnJscdqrlRT715nP/AHdf9R/2v/defVOk6+3n/wDn9/0e8HB7EPHlkd5oa32gr6rSPFnOWO1XyYpd7/BN5PzXpYMWxBzh+0/lnsvgOwLtGjCO5ECtiNzVWUpacy0JgBdSEfqAIAgOCtyNTz4yxMcdpHK+8MV4lTjLejvSuq1LkSaODwOo734n88lu7SXj1enzEn2rd/X9l+Dvo8jU8BvFExp2ho0vvHFe404x3IjVbqtV5cm+07gF7OBz5QomVEbo5BdjrXFyNRBGI1YheZRUlkzpSqypTU4b0QvgTR9B34j/AJrj6tTJ/te6+pdyHgTR9B34j/mnq1Me17r6l3I7Ml5t09K/Tha5rrFuL3EEGx1E7gvcKMYPNHC4v69eOxUenUe+V8jxVbWtmBIadJtnFuNrcxXqdOM9Gc7e6qW7bpvLMjPAmj6DvxH/ADXL1amS/a919S7kPAmj6DvxH/NPVqY9r3X1LuRLZKyXHSs0IQQ25dYkuxIA1nqC6wgoLJEKvcVK8tuo9T7ynk9lTGY5QSwkEgEjUQRiN4X2UVJZM+Ua06M1OG9EN4E0fQd+I/5rj6tT5id7XuvqXch4E0fQd+I/5p6tTHte6+pdyJHJGQ4aTS4lpbp20ruc6+je2s4ayukKUYbiLcXdW4y9I93QSS6EYID5cwEWIuDrB1FAnlqiJqc2KSQ3dAwH927PdIXJ0YPgTIYhcw3Tfj4nnDmlRt1Qg+c57vU4lFQprgepYndS3z7tPAl6emZGLRtaxuxoAHcF0SS3EOc5Tecnm+k9V9PIQBARuWMhQ1ZaZml2hcNs5zbXtfUdwXOdKM95Kt7yrb5+jeWfQR3gTR9B34j/AJrn6tTJPte6+pdyHgTR9B34j/mnq1Me17r6l3ImMmZPZTRiOIEMFyASTrNzid5XaEFFZIg1q0603Oe9nzlbJcdUwMmBLQ4PFiW4gEax1lfJwU1kz1b3FShLbpvUifAmj6DvxH/NcvVqfMTPa919S7kPAmj6DvxH/NPVqY9r3X1LuRKZIyRFSNLYQQ1x0jdxdjYDn6l1hTjBZIh3FzUuJKVR6o717O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17" name="AutoShape 8" descr="data:image/jpeg;base64,/9j/4AAQSkZJRgABAQAAAQABAAD/2wCEAAkGBxMPEhQUEBQWFBEVFRUQEBgXFRUWFhASFxUWFhkYFRYZHCghGRolGxUVIjEjKCktMC4uGh8zODMsNygtLiwBCgoKDg0OGxAQGzImICUsLDQsLywtNC4sLCwsLC0wLCwsNC0vLywsLCwsLCwsLCwsLCwsLCwsLCwsLCwsLCwsLP/AABEIAIoBbAMBEQACEQEDEQH/xAAbAAEAAwEBAQEAAAAAAAAAAAAABQYHBAMCAf/EAEwQAAEDAgEGCAoHBQYHAQAAAAEAAgMEESEFBhIxUWEHEyJBUnGBkRYyNHJzobGywtEjM4KSk6KzQmKDwfAUF1Nj0uEkQ2Sjw+LxFf/EABoBAQADAQEBAAAAAAAAAAAAAAAEBQYDAgH/xAA4EQACAQIDAwgKAgMBAQEAAAAAAQIDBAURIRIxQTJRYXGBkbHBExQVIjM0UqHR4XLwQkPxI2JT/9oADAMBAAIRAxEAPwDcU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HxJM1vjEDrIHtXzNI+pN7keIr4v8Rn32/NfNpc579FU+l9x7seHaiD1Yr0c3mt59IAgCAIAgCAIAgCAIAgCAIAgCAIAgCAIAgCAIAgCAIAgCAIAgCAIAgCAIAgCAIAgCAID8c4AXOAGJ3ICo5az5iju2nHGu6V7RjqOt3ZhvUWpcxWkdS5tcGqVPeqvZX3/AF2lPr85qqfxpXNHRZyB6sT2lRZVpy4l3Rw22pbo59epEPJcbuxO04lcnqTklFZLQ/LL5kfcz7ikLDdhLTtaSD3hfU2tx5lGMtJLPrJmgzrq4bfSF7dknLv9rxvWu0a9SPHvIFbC7ap/jl1afouOQ89YZyGTDipDgLm7HHc7m7e9SqdzGWj0KO6wirRW1D3l9/71FqBUkqQgCAIAgPKoqGRjSkc1rRrLiAO8r42lqz1GEpvKKzfQQs2eNG0242/mse4d4bYrk7imuJOjhV3JZ7He0vFnVQ5xU05AjmaXHUDdjj1BwBK9RqwluZxrWNxS1nB5d6+xKroRQgCAICNr8vU1ObSyta7nAu5w+y0ErxKpCO9kmjZ162sINr7fc86DOSlncGxyguOABDmEncHAX7F8jVhLRM9VbC4pLanDTv8AAll0IgQHFX5Vhp/rpGs3E8o9TRiV5lOMd7O1K3q1X/5xbOahzkpZzoxytLjqBDmE9QcBfsXmNWEtzOtawuKSznB5d/gSy6EQIAgPiSQNF3EADWSbAdqH1Jt5IiKjOujjNjM0+aHP9bAVydemuJMhht1PdB9unjkfEOd9G42EwHnNe0d7mgL4q9N8T1LDLqP+Hc0/Ml6aqZKNKNzXt2tIcO8LqmnuIU4Sg8pLLrPZfTyEAQBARGUc5aWnOjJKNLna0F5HXog27VynWhHeyZRsLiss4R053p4n7kvOOnqjoxSDT6LgWuPUDr7F9hVhPcz5Xsa9BZzjpz7yWXQiBAcGUMtQU/1srWnZe7vui59S8SqRjvZ3o2tat8OLfh37jzyfl+mqDoxStc7mBu1x6muAJXyNWEtzPdayr0VnUjku9fYk10IoQHy9wAJJsALknUAECWehl+dec7qpxjjJbTjDYZd7t2wd+6urV3N5Lca3DsNjQSnPWfh++nuK2o5ahAelNTvlcGRtLnuwAGsr6k28keKlSNOLlN5IvGScwRYGpeSdegzADcXEXPZZTIWq/wAmZ+4xuWeVFac7/H/SejzRo2i3Eg9bnk95K7KhTXAr5YndP/PwOStzHpXjkB0R2tcSO0Ov6rLzK2gzrTxi5hvafWvxkZ7lnJ/9mmfFph+ja5AtrF7EcxUGpDYlsmmtbj09JVMssyezSzrdARFObwnBrjiYu3nZ7F2oV3HSW4rcRwtVE6lJe9xXP+/E0ppvqVgZcOcBiTYDE7kCWZAZSzwpYLgP4x2yPlfm8X1rjO4hHiWFDDLirrlkud/3MqmUs+55LiFrYm7fHf3nAdyjTupPdoXNDBKMdaj2vsvz4Faq6uSY6Ur3PdtcSbdWxRnJyerLWlSp0llBZdR4r4dD8QFzzJzmc17YJ3aTHcmJxxLHczSecHUNht2S7es89mRQ4ph0XF1qSya3ro5zQnPAFyQAMSTqCnGbSb0K3lbPWnhuI/pn7G+L2v1d11Hncwju1LS3wmvV1l7q6d/cUzKudlTUXGlxbOiy4w3u1n+sFEncTl0F7b4Xb0dctp87/G4glxLEIDRMk56RMpmGdxdMLtLQLufbU7YLi3Prup8LmKgtreZe4wmrKu1SXu873LoIHLGes81xF9Czdi89bubsHauE7mUtFoWNtg9GnrP3n9u789xWnuJJJJJOJJNyesqOWySSyR+IfTUMw8rOqIC2Q3fEQwk63NI5JO/WOxWNvUco68DI4taxo1s4rSWvbxLMpBVkDnPnIyibYDTmcLsbsHSfsHtXGrWVPrJ9jYTupc0Vvf46TPTPUZSmaxz9JzjyRqYwaydEagB2qDnOrLI0vo6FjSc4rd3ssz+DwaHJmPGWwuwaJPVe4Uj1RZbyqWOy2tYadepR6mndE9zHizmktcNhChtNPJmgp1I1IKcdzP2kqnwu0onOY7a0279oRScXmhVpQqx2ZrNdJf8ANbPHjiIqmzZDgx4wbIdhHM71Hcp1G42tJbzNX+EuknUpax4rivyvuXBzwBcmwGJvzDepRSpZ6FaytnrTw3Ef0z/3TyQd7/ldR6lzCO7UtLbCa9XWXurp3935yKVlbOmpqbgv0GdFl2i286z323KHOvOfUX9thlvQ1yzfO/LgQq5E8/WPLSC0kEG4IwII1EJnlqfHFNZM0emz4hbTxukJdOW2exox0hhck4AG1+1WCuYqKb3mWng9Z1pRhpHPRvm8Ss5XzxqKi4YeJj2MPKI3v191lGqXM5btC2tsJoUtZe8+nd3fnMrpN8TrOveuBaJZLJAG2IwIxBGsHcgaz0ZrOZuVXVVOC83kYTG89IixB6yCO26s6E9uGbMZiVsqFdxjueqJ1diAVDhFypxcLYWnlS30t0bdY7SQOq6i3U8o7K4lzg1sqlV1Huj4/ozhQDUhAAL4DE6hvKDPLVmsZqZAbRxguAMzwDIdnPojcPWVZ0aSgukxmIXruamnJW5efWTy7EAICHzoywKOEu/5juRENrzzncNf/wBXKrU2I5kyxtXc1VHhx6jInvLiS43JJJJ1knEkqr6zaxSSSW496GhkqHaELC927m3k6gOteowc3kkc61enRjtVHkv7uNazbopaenZHM4Oc3AWvyW8zbnXbarOlFxjkzGXlWnVrSnTWSZ95ayPHWNDZdLRB0houIud4519nTU1kzzbXU7eTlDLPpREeAlJ/mff/ANly9Vpk721ddHcPASk/zPv/AOyeqwHtq56O4eAlJ/mff/2T1WA9tXPR3FIzqyWKSoMbL6Ba17L4mxFjj5wcodaChPJF9h1y7ihty35tMiFyJwBtiNYxG4oGk1kzVJclx5ThhkkfIAWB2i1wDS467gg3INwrJwVWKbZjoXE7GrOEEt+9rXsOXwBpulL95v8ApXn1WB39t3HMu79lezxzciomRuiLyXOLTpEHANvhYBcK9GMEmiywy/q3M5RmlouHWVZRi4CAteZebUdWHSTXLGu0GtBtpGwJJIxtiFJoUVNZyKXFMQqUJKnT378z3zzzXjp4xNBdrQQ17SSRjgCCcddhbevVehGK2onjDMSqVqnoquvM/IpqiF6EBeeC/XUfwvjU204mex7/AF9vkW7LeUm0sL5XY6I5I6TjgB3qTUmoRzZS21CVeqqcePhxMdq6l0z3SSG73G7j8tgVU5OTzZuKVKNKChDciVzNqRHWRE6nEx9WkCB67LrQeVRELFKe3ay6Ne41xWZjTM+EWi0KlsgGErBfz2ck+rQVfdRylnzmpwSrtUHD6X9n/WVVRi5CAvuQnsyrAIal79OEgnRdbjG6ml1wbkau486nU2q0dmXAzV3GWH1/S0kspc63PmO3wBpulL95v+levVYHL23ccy7v2VjPLIMdEYhEXHTDy7SIPi6NrWA2qNXpKnlkW2GXtS5UtvLTLd05lcXAtAgLlmZmvFUxmae7hpFrGglow1kkY6/YpdChGS2pFDimI1aNT0VPTnfWeGeubbKQNkhuI3O0HNJJ0XWJBBONiAV5uKKhrE64ViE67dOpvSzTKooxchAaJwZfUy+l+Bqn2nJfWZfHfjR/j5suSlFKZXn9UadY4czGsYO7SPvKtuXnUNdg9PZtU+dt+XkV1cC0CAnMyqMTVcd8Qy8p+zq/MWrvbx2porsVqunbSy46d/6NaCsjHBAfL3gAkmwAuTzAIN+hkmcuVnV1RdgJYPo4GgEkjbYc5OPVbYqutU9JPTsNnYWsbWj72jesv70EzkPMV77OqjoN16DbaZ846m+3qXanat6zIN3jUY+7Q1fO93Zzl7oaCOBoZEwMbsHOdpOsneVNjFRWSM9Vqzqy2pvNnSvpzPGqqWRNL5HBrRrJNgF8bS1Z6hCU5KMVm+gqmUM/omG0LHSbzyG9lwT6lGldRW7UuKOCVZa1Gl93+CM/vCl/wWW853tXP1t8xL9hU/rfcSNBwgRONpo3R72nTA68AfUV7jdxe9EWtgdWOtOSf2f97Tgz/Mc8cNRC4Pbd0TiDfWNIA7Dg7DevF1lJKSO+DbdKc6NRZPR69xS1ENAEBpPBxWadO6M643m3mv5Q9el3KwtZZwy5jK41S2K6n9S+60/BbVJKcpfCb9VD6Q+6VEu+Si8wL4s+rzRnqgmmCA0vg38ld6V/usVha8gymN/MrqXmdOf3kUnnR/qNXq5+GzlhHzce3wZlarTYBAXngv11H8L41NtOJnse/wBfb5DhNqzeGIarGV28+K34l8u5bojAqXLqdnm/IoyhmhPqKUsc1zfGaQ9vWDcesL6nk8zzOKnFxfFZG300wkY1zdTmhw6iLhW6eazMDKLjJxfArPCLR6dMHjXG8H7LuSfWW9yj3Uc4Z8xa4LV2LjZ+pGaKvNWEBNZm1fFVcWx5MTt4dq/MGrtby2aiK/FKXpLaXRr3fo1xWZjSg8J/jU/VJ7WKFd8DRYDuqdnmUdQzQBAapmD5FH50n6jlZW3w0Y/F/m5dngjm4SfJW+mb7j15uuR2nbBPmH/F+KM0VejVBAaJwZfUy+l+Bqn2nJfWZfHfjx/j5suSlFKZLnswitmvz6Dh1cW0fyVZcL/0ZscJedpHt8WQa4liEBaODmQCrIPPE4Dr0mn2AqTa8sp8bWdun/8AS8GacrAyoQEXnDk+Spi4qN4jDnASmxJMeNw3eTbsuudSLkskyTaVoUanpJRzy3dYyLkGGkH0TeV+084vd28w3BKdKMFofbm8rXDzm9ObgSi6EUIDxq6lsTHPebNaC5x2AL42ks2eoQlOSjHezI84MtyVkhc4kRg/RM5mjadrtpVXVquo+g2llZQtoZLlcX/eBFrmTD0pqd8rgyNpc9xs0DWV9SbeSPFSpGnFym8ki1U2YE7hd8jGHYAXW6zh/NSVaSe9lPPHaSfuxb+35IrLeb09ELv5UTiAXMJ0SebSHMf6uuVSjOn1Ey1v6Fy9NJLg9/YQy5E8IC08HdZxdSWHVIwj7TeUPVpKTayynlzlPjdLaoKf0v7P+o01WBlSl8Jv1UPpD7pUS75KLzAviz6vNGeqCaYIDS+DfyV3pX+6xWFryDKY38yv4o6c/wDyKTzo/wBRq9XPw2c8I+bj2+DMrVaa8IC88F+uo/hfGptpxM9j3+vt8iP4SPK2+hZb78i5XfL7CTgny7/k/BFWUcuAgNWzGquNo49rLxH7Jw/KWqyt5Z00Y3FKXo7qXTr3/slcq0nHwyR9NjmjcSMD32XWcdqLREoVPRVIzXBoxS23A8+4qoN7mnuCA6sk34+G2vjY/fC9Q5S6zjdfAn/F+BtitzBlB4T/ABqfqk9rFCu+BosB3VOzzKOoZoAgNUzB8ij86T9Rysrb4aMfi/zcuzwRzcJPkrfTN9x683XI7TtgnzD/AIvxRmir0aoIDRODL6mX0vwNU+05L6zL478eP8fNlyUopTPeEqgIfHMNThxTtzhdze8F3coN3DVSNHgdbOMqT4arzKWohfhAduRK/wDs08cvM13K3sODvUSvdOexJMj3dD09GVPn3dfA2aJ4cAWm7SAQRqIOIIVsYZpp5M+0PgQBAEBE5xZcZRR6TsXnCNl8XH+QHOVzqVFTWbJVnaTuZ7Md3F8xEcIlV/wjA04SSNB3t0XP9rQuV1LKBOwannctv/FP8GbKvNUEBfeDOiboyzEcrS4pu5oAcbdZI7lNtIrJyM5jlZ7UaXDLMvKmFAeNXTNlY5jxdrgWuG0FfGk1kz1CcoSUo70YnUxaD3M16LnM69EkfyVO1k8jfU57cFLnSZ5oejpyZV8RNHJ0Htceq+PquvUJbMkzjcUvS0pU+df8+5tjTcYalbmDKZwm/VQ+kPulRLvkovMC+LPq80Z6oJpggNL4N/JXelf7rFYWvIMpjfzK/ijpz/8AIpPOj/UavVz8NnPCPm49vgzK1WmvCAvPBfrqP4XxqbacTPY9/r7fI/eE2jP0Mo1YxO95vxL5dx3SPmBVtZ031rwfkUVQzRBAXngyq8Zoj+7K33XfAplpLfEz2O0uRU7Px5l9U0zxj+ddHxNXM3mLuMb1P5XtJHYqutHZm0bXDqvpbaL5ll3ESuRNJrM2kMtXFsYTK7cG6vzFveu1vHOoivxSr6O2l06d/wCjXFZmNKDwn+NT9UntYoV3wNFgO6p2eZR1DNAEBqmYPkUfnSfqOVlbfDRj8X+bl2eCObhJ8lb6ZvuPXm65HadsE+Yf8X4ozRV6NUEBonBl9TL6X4Gqfacl9Zl8d+PH+Pmy5KUUpxZYyc2qidE/U4YHna4YgjqK8Tgpx2WdrevKhUVSPAx7KNC+nkdHILOb3OHMRtBVXKDg8mbehXhXgpw3M515OoQFuzOzq/s9oZz9F+w7XxW4/u+zq1SqFfZ92W4pMSwz0v8A60uVxXP+/E0WKVrwHNILTiCDcEbip+ZmZJxeT3n2h8CAhc4M44qNvKOlL+ywHE73dEb1yqVow6ybZ2NW5l7ui4v+7zNJpZ8oT875X4NA8Vjd3RaFXtyqyNVGNGyo8yXe35su+dWSnf8A57GE6b4AxxIGsNaWut2OJ7FMrQfosuYoMPuY+uuW5Sz++qM3VeaoIC48H2WmwudDIQ0POlGTq07WLT1gC3UpdtUS91lFjNpKaVaHDf1c5oqnGaI/LeVWUkRkedzG873cwC8TmoLNne2t53FRQj29C5zG5HFxLna3EknaSbn2qperzNzFKKUVwPlD0EPpruaNbx1JCTrDeLdtuzk49YAParSjLagmYjEKXormcenPv1IThN+qh9IfdK43fJRYYF8WfV5oz1QTTBAaXwb+Su9K/wB1isLXkGUxv5lfxR05/wDkUnnR/qNXq5+GznhHzce3wZlarTXhAXngv11H8L41NtOJnse/19vkW/LOTm1UL4nftDA9FwxB7CpM4KUcmUtvXlQqqpHh4cTHaylfC90cgs9ps4fLaFVNOLyZt6VWNWCnF6M8V8OhN5mVfFVkV9T7xH7Qw/MGrtbyyqIr8VpektZdGvd+jW1ZmNM94TacCSF41uY5h+yQR75UG7WqZpcCm3CcOZr7/wDClqIXpp2YmRDTRGSQWllsbHWxg1A7+c9mxWNvS2Fm97Mlit4q9TYjyY/d8WWhSCqKDwn+NT9UntYoV3wNFgO6p2eZR1DNAEBqmYPkUfnSfqOVlbfDRj8X+bl2eCObhJ8lb6ZvuPXm65HadsE+Yf8AF+KM0VejVBAaJwZfUy+l+Bqn2nJfWZfHfjx/j5suSlFKEBE5fyDHWss/B48R48ZvzG5c6lKNRaku0vKltLOG7iuDM0yzm9PSE8Y27OZ7cWnr6Paq+dGUN+41dtf0bhe68nzPf+yKXImBAduTsrT031MjmjWRraetpwXuNSUOSyPXtKNf4kc/Hv3k5Hn5VAYiI7y1w9jl2V1Mr3glu9zff+jkrc8KuUW4wRjn4saP5jcjsK8SuJs7UsJtoPPLPrZ5ZHzdqKw3ALWHF0j72O8Xxef6uvlOjObPdziFC2Wznm+Zf3JGkZCyFFRstGLuPjvPjP8AkNysKdNQWhlru8qXMs57uC4Ik3tBBBFwcCDzhdCKtDNs5sz3wkvp2l8Jx0Ri6LdbW5vr9qr61u46x3GpsMVhUShWeUufg/wyqKMXIQ+klS5wVUQ0WTPDdQBIdbcNIG3Yvaq1FomQ6lhbTe1KC8PAl8l5uVVe8SVLntj6TydNw2MadQ36utdoUZ1HnIg18Qt7SOxQSb6N3a+JJ5+ZHZFTQmJoa2JxZ9l+sk850mtx3rpc00oLLgRMIupzuJKbzcl4frMoagmkC+5gvvBlWYTRHmIlb28k+xveptpLRozmO0spQqdh68Jv1UPpD7pX275KPGBfFn1eaM9UHM0wTMGl8G/krvSv91isLXkGUxr5ldSOnP8A8ik86P8AUavVz8NnPCPm49vgzK1WGvC+5gvPBfrqP4X/AJFMtOJnse/19vkX1TTPEFnLm2ytF/EmAsx9tY6Lhzj2LjVoqoukn2N/O1eW+L3r8Ga5VyNNSm0zCBzOGLHdTv5HFV86cob0aq3vKNde4+zicDTbEYEYg7CvGZJazWTL3k3P9ojAnjcZALXZo2fvIJFj3qbG7WXvLUztbA5OedKSy6eBXsrZQmynMNCMmw0Y2Nu7RB1knaduCjznKtLRFlbUKNjS96W/e2WnNfM0RES1NnSDFjBi1h5i4/tO9Q3qVRt9nWW8qL/FnVTp0dFxfF/hFzUopAgKDwoeNT9UntYoV3wNFgO6p2eZR1DzNAEzBqmYPkUfnSfqOVlbfDRj8X+bl2eCObhJ8lb6ZvuPXm65HadsE+Yf8X4ozRVxqgvuYNE4MvqZfS/A1T7TkvrMvjvx4/x82XJSilCAID8IugIWvzUpZjcxBrjzsJZ6hge5cpUIS4E6jiVzS0UtOnUh5uD2I+JLIOsNd7AFydpHnJscdqrlRT715nP/AHdf9R/2v/defVOk6+3n/wDn9/0e8HB7EPHlkd5oa32gr6rSPFnOWO1XyYpd7/BN5PzXpYMWxBzh+0/lnsvgOwLtGjCO5ECtiNzVWUpacy0JgBdSEfqAIAgOCtyNTz4yxMcdpHK+8MV4lTjLejvSuq1LkSaODwOo734n88lu7SXj1enzEn2rd/X9l+Dvo8jU8BvFExp2ho0vvHFe404x3IjVbqtV5cm+07gF7OBz5QomVEbo5BdjrXFyNRBGI1YheZRUlkzpSqypTU4b0QvgTR9B34j/AJrj6tTJ/te6+pdyHgTR9B34j/mnq1Me17r6l3I7Ml5t09K/Tha5rrFuL3EEGx1E7gvcKMYPNHC4v69eOxUenUe+V8jxVbWtmBIadJtnFuNrcxXqdOM9Gc7e6qW7bpvLMjPAmj6DvxH/ADXL1amS/a919S7kPAmj6DvxH/NPVqY9r3X1LuRLZKyXHSs0IQQ25dYkuxIA1nqC6wgoLJEKvcVK8tuo9T7ynk9lTGY5QSwkEgEjUQRiN4X2UVJZM+Ua06M1OG9EN4E0fQd+I/5rj6tT5id7XuvqXch4E0fQd+I/5p6tTHte6+pdyJHJGQ4aTS4lpbp20ruc6+je2s4ayukKUYbiLcXdW4y9I93QSS6EYID5cwEWIuDrB1FAnlqiJqc2KSQ3dAwH927PdIXJ0YPgTIYhcw3Tfj4nnDmlRt1Qg+c57vU4lFQprgepYndS3z7tPAl6emZGLRtaxuxoAHcF0SS3EOc5Tecnm+k9V9PIQBARuWMhQ1ZaZml2hcNs5zbXtfUdwXOdKM95Kt7yrb5+jeWfQR3gTR9B34j/AJrn6tTJPte6+pdyHgTR9B34j/mnq1Me17r6l3ImMmZPZTRiOIEMFyASTrNzid5XaEFFZIg1q0603Oe9nzlbJcdUwMmBLQ4PFiW4gEax1lfJwU1kz1b3FShLbpvUifAmj6DvxH/NcvVqfMTPa919S7kPAmj6DvxH/NPVqY9r3X1LuRKZIyRFSNLYQQ1x0jdxdjYDn6l1hTjBZIh3FzUuJKVR6o717O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H/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18" name="AutoShape 10" descr="data:image/jpeg;base64,/9j/4AAQSkZJRgABAQAAAQABAAD/2wCEAAkGBxMPEhQUEBQWFBEVFRUQEBgXFRUWFhASFxUWFhkYFRYZHCghGRolGxUVIjEjKCktMC4uGh8zODMsNygtLiwBCgoKDg0OGxAQGzImICUsLDQsLywtNC4sLCwsLC0wLCwsNC0vLywsLCwsLCwsLCwsLCwsLCwsLCwsLCwsLCwsLP/AABEIAIoBbAMBEQACEQEDEQH/xAAbAAEAAwEBAQEAAAAAAAAAAAAABQYHBAMCAf/EAEwQAAEDAgEGCAoHBQYHAQAAAAEAAgMEESEFBhIxUWEHEyJBUnGBkRYyNHJzobGywtEjM4KSk6KzQmKDwfAUF1Nj0uEkQ2Sjw+LxFf/EABoBAQADAQEBAAAAAAAAAAAAAAAEBQYDAgH/xAA4EQACAQIDAwgKAgMBAQEAAAAAAQIDBAURIRIxQTJRYXGBkbHBExQVIjM0UqHR4XLwQkPxI2JT/9oADAMBAAIRAxEAPwDcU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HxJM1vjEDrIHtXzNI+pN7keIr4v8Rn32/NfNpc579FU+l9x7seHaiD1Yr0c3mt59IAgCAIAgCAIAgCAIAgCAIAgCAIAgCAIAgCAIAgCAIAgCAIAgCAIAgCAIAgCAIAgCAID8c4AXOAGJ3ICo5az5iju2nHGu6V7RjqOt3ZhvUWpcxWkdS5tcGqVPeqvZX3/AF2lPr85qqfxpXNHRZyB6sT2lRZVpy4l3Rw22pbo59epEPJcbuxO04lcnqTklFZLQ/LL5kfcz7ikLDdhLTtaSD3hfU2tx5lGMtJLPrJmgzrq4bfSF7dknLv9rxvWu0a9SPHvIFbC7ap/jl1afouOQ89YZyGTDipDgLm7HHc7m7e9SqdzGWj0KO6wirRW1D3l9/71FqBUkqQgCAIAgPKoqGRjSkc1rRrLiAO8r42lqz1GEpvKKzfQQs2eNG0242/mse4d4bYrk7imuJOjhV3JZ7He0vFnVQ5xU05AjmaXHUDdjj1BwBK9RqwluZxrWNxS1nB5d6+xKroRQgCAICNr8vU1ObSyta7nAu5w+y0ErxKpCO9kmjZ162sINr7fc86DOSlncGxyguOABDmEncHAX7F8jVhLRM9VbC4pLanDTv8AAll0IgQHFX5Vhp/rpGs3E8o9TRiV5lOMd7O1K3q1X/5xbOahzkpZzoxytLjqBDmE9QcBfsXmNWEtzOtawuKSznB5d/gSy6EQIAgPiSQNF3EADWSbAdqH1Jt5IiKjOujjNjM0+aHP9bAVydemuJMhht1PdB9unjkfEOd9G42EwHnNe0d7mgL4q9N8T1LDLqP+Hc0/Ml6aqZKNKNzXt2tIcO8LqmnuIU4Sg8pLLrPZfTyEAQBARGUc5aWnOjJKNLna0F5HXog27VynWhHeyZRsLiss4R053p4n7kvOOnqjoxSDT6LgWuPUDr7F9hVhPcz5Xsa9BZzjpz7yWXQiBAcGUMtQU/1srWnZe7vui59S8SqRjvZ3o2tat8OLfh37jzyfl+mqDoxStc7mBu1x6muAJXyNWEtzPdayr0VnUjku9fYk10IoQHy9wAJJsALknUAECWehl+dec7qpxjjJbTjDYZd7t2wd+6urV3N5Lca3DsNjQSnPWfh++nuK2o5ahAelNTvlcGRtLnuwAGsr6k28keKlSNOLlN5IvGScwRYGpeSdegzADcXEXPZZTIWq/wAmZ+4xuWeVFac7/H/SejzRo2i3Eg9bnk95K7KhTXAr5YndP/PwOStzHpXjkB0R2tcSO0Ov6rLzK2gzrTxi5hvafWvxkZ7lnJ/9mmfFph+ja5AtrF7EcxUGpDYlsmmtbj09JVMssyezSzrdARFObwnBrjiYu3nZ7F2oV3HSW4rcRwtVE6lJe9xXP+/E0ppvqVgZcOcBiTYDE7kCWZAZSzwpYLgP4x2yPlfm8X1rjO4hHiWFDDLirrlkud/3MqmUs+55LiFrYm7fHf3nAdyjTupPdoXNDBKMdaj2vsvz4Faq6uSY6Ur3PdtcSbdWxRnJyerLWlSp0llBZdR4r4dD8QFzzJzmc17YJ3aTHcmJxxLHczSecHUNht2S7es89mRQ4ph0XF1qSya3ro5zQnPAFyQAMSTqCnGbSb0K3lbPWnhuI/pn7G+L2v1d11Hncwju1LS3wmvV1l7q6d/cUzKudlTUXGlxbOiy4w3u1n+sFEncTl0F7b4Xb0dctp87/G4glxLEIDRMk56RMpmGdxdMLtLQLufbU7YLi3Prup8LmKgtreZe4wmrKu1SXu873LoIHLGes81xF9Czdi89bubsHauE7mUtFoWNtg9GnrP3n9u789xWnuJJJJJOJJNyesqOWySSyR+IfTUMw8rOqIC2Q3fEQwk63NI5JO/WOxWNvUco68DI4taxo1s4rSWvbxLMpBVkDnPnIyibYDTmcLsbsHSfsHtXGrWVPrJ9jYTupc0Vvf46TPTPUZSmaxz9JzjyRqYwaydEagB2qDnOrLI0vo6FjSc4rd3ssz+DwaHJmPGWwuwaJPVe4Uj1RZbyqWOy2tYadepR6mndE9zHizmktcNhChtNPJmgp1I1IKcdzP2kqnwu0onOY7a0279oRScXmhVpQqx2ZrNdJf8ANbPHjiIqmzZDgx4wbIdhHM71Hcp1G42tJbzNX+EuknUpax4rivyvuXBzwBcmwGJvzDepRSpZ6FaytnrTw3Ef0z/3TyQd7/ldR6lzCO7UtLbCa9XWXurp3935yKVlbOmpqbgv0GdFl2i286z323KHOvOfUX9thlvQ1yzfO/LgQq5E8/WPLSC0kEG4IwII1EJnlqfHFNZM0emz4hbTxukJdOW2exox0hhck4AG1+1WCuYqKb3mWng9Z1pRhpHPRvm8Ss5XzxqKi4YeJj2MPKI3v191lGqXM5btC2tsJoUtZe8+nd3fnMrpN8TrOveuBaJZLJAG2IwIxBGsHcgaz0ZrOZuVXVVOC83kYTG89IixB6yCO26s6E9uGbMZiVsqFdxjueqJ1diAVDhFypxcLYWnlS30t0bdY7SQOq6i3U8o7K4lzg1sqlV1Huj4/ozhQDUhAAL4DE6hvKDPLVmsZqZAbRxguAMzwDIdnPojcPWVZ0aSgukxmIXruamnJW5efWTy7EAICHzoywKOEu/5juRENrzzncNf/wBXKrU2I5kyxtXc1VHhx6jInvLiS43JJJJ1knEkqr6zaxSSSW496GhkqHaELC927m3k6gOteowc3kkc61enRjtVHkv7uNazbopaenZHM4Oc3AWvyW8zbnXbarOlFxjkzGXlWnVrSnTWSZ95ayPHWNDZdLRB0houIud4519nTU1kzzbXU7eTlDLPpREeAlJ/mff/ANly9Vpk721ddHcPASk/zPv/AOyeqwHtq56O4eAlJ/mff/2T1WA9tXPR3FIzqyWKSoMbL6Ba17L4mxFjj5wcodaChPJF9h1y7ihty35tMiFyJwBtiNYxG4oGk1kzVJclx5ThhkkfIAWB2i1wDS467gg3INwrJwVWKbZjoXE7GrOEEt+9rXsOXwBpulL95v8ApXn1WB39t3HMu79lezxzciomRuiLyXOLTpEHANvhYBcK9GMEmiywy/q3M5RmlouHWVZRi4CAteZebUdWHSTXLGu0GtBtpGwJJIxtiFJoUVNZyKXFMQqUJKnT378z3zzzXjp4xNBdrQQ17SSRjgCCcddhbevVehGK2onjDMSqVqnoquvM/IpqiF6EBeeC/XUfwvjU204mex7/AF9vkW7LeUm0sL5XY6I5I6TjgB3qTUmoRzZS21CVeqqcePhxMdq6l0z3SSG73G7j8tgVU5OTzZuKVKNKChDciVzNqRHWRE6nEx9WkCB67LrQeVRELFKe3ay6Ne41xWZjTM+EWi0KlsgGErBfz2ck+rQVfdRylnzmpwSrtUHD6X9n/WVVRi5CAvuQnsyrAIal79OEgnRdbjG6ml1wbkau486nU2q0dmXAzV3GWH1/S0kspc63PmO3wBpulL95v+levVYHL23ccy7v2VjPLIMdEYhEXHTDy7SIPi6NrWA2qNXpKnlkW2GXtS5UtvLTLd05lcXAtAgLlmZmvFUxmae7hpFrGglow1kkY6/YpdChGS2pFDimI1aNT0VPTnfWeGeubbKQNkhuI3O0HNJJ0XWJBBONiAV5uKKhrE64ViE67dOpvSzTKooxchAaJwZfUy+l+Bqn2nJfWZfHfjR/j5suSlFKZXn9UadY4czGsYO7SPvKtuXnUNdg9PZtU+dt+XkV1cC0CAnMyqMTVcd8Qy8p+zq/MWrvbx2porsVqunbSy46d/6NaCsjHBAfL3gAkmwAuTzAIN+hkmcuVnV1RdgJYPo4GgEkjbYc5OPVbYqutU9JPTsNnYWsbWj72jesv70EzkPMV77OqjoN16DbaZ846m+3qXanat6zIN3jUY+7Q1fO93Zzl7oaCOBoZEwMbsHOdpOsneVNjFRWSM9Vqzqy2pvNnSvpzPGqqWRNL5HBrRrJNgF8bS1Z6hCU5KMVm+gqmUM/omG0LHSbzyG9lwT6lGldRW7UuKOCVZa1Gl93+CM/vCl/wWW853tXP1t8xL9hU/rfcSNBwgRONpo3R72nTA68AfUV7jdxe9EWtgdWOtOSf2f97Tgz/Mc8cNRC4Pbd0TiDfWNIA7Dg7DevF1lJKSO+DbdKc6NRZPR69xS1ENAEBpPBxWadO6M643m3mv5Q9el3KwtZZwy5jK41S2K6n9S+60/BbVJKcpfCb9VD6Q+6VEu+Si8wL4s+rzRnqgmmCA0vg38ld6V/usVha8gymN/MrqXmdOf3kUnnR/qNXq5+GzlhHzce3wZlarTYBAXngv11H8L41NtOJnse/wBfb5DhNqzeGIarGV28+K34l8u5bojAqXLqdnm/IoyhmhPqKUsc1zfGaQ9vWDcesL6nk8zzOKnFxfFZG300wkY1zdTmhw6iLhW6eazMDKLjJxfArPCLR6dMHjXG8H7LuSfWW9yj3Uc4Z8xa4LV2LjZ+pGaKvNWEBNZm1fFVcWx5MTt4dq/MGrtby2aiK/FKXpLaXRr3fo1xWZjSg8J/jU/VJ7WKFd8DRYDuqdnmUdQzQBAapmD5FH50n6jlZW3w0Y/F/m5dngjm4SfJW+mb7j15uuR2nbBPmH/F+KM0VejVBAaJwZfUy+l+Bqn2nJfWZfHfjx/j5suSlFKZLnswitmvz6Dh1cW0fyVZcL/0ZscJedpHt8WQa4liEBaODmQCrIPPE4Dr0mn2AqTa8sp8bWdun/8AS8GacrAyoQEXnDk+Spi4qN4jDnASmxJMeNw3eTbsuudSLkskyTaVoUanpJRzy3dYyLkGGkH0TeV+084vd28w3BKdKMFofbm8rXDzm9ObgSi6EUIDxq6lsTHPebNaC5x2AL42ks2eoQlOSjHezI84MtyVkhc4kRg/RM5mjadrtpVXVquo+g2llZQtoZLlcX/eBFrmTD0pqd8rgyNpc9xs0DWV9SbeSPFSpGnFym8ki1U2YE7hd8jGHYAXW6zh/NSVaSe9lPPHaSfuxb+35IrLeb09ELv5UTiAXMJ0SebSHMf6uuVSjOn1Ey1v6Fy9NJLg9/YQy5E8IC08HdZxdSWHVIwj7TeUPVpKTayynlzlPjdLaoKf0v7P+o01WBlSl8Jv1UPpD7pUS75KLzAviz6vNGeqCaYIDS+DfyV3pX+6xWFryDKY38yv4o6c/wDyKTzo/wBRq9XPw2c8I+bj2+DMrVaa8IC88F+uo/hfGptpxM9j3+vt8iP4SPK2+hZb78i5XfL7CTgny7/k/BFWUcuAgNWzGquNo49rLxH7Jw/KWqyt5Z00Y3FKXo7qXTr3/slcq0nHwyR9NjmjcSMD32XWcdqLREoVPRVIzXBoxS23A8+4qoN7mnuCA6sk34+G2vjY/fC9Q5S6zjdfAn/F+BtitzBlB4T/ABqfqk9rFCu+BosB3VOzzKOoZoAgNUzB8ij86T9Rysrb4aMfi/zcuzwRzcJPkrfTN9x683XI7TtgnzD/AIvxRmir0aoIDRODL6mX0vwNU+05L6zL478eP8fNlyUopTPeEqgIfHMNThxTtzhdze8F3coN3DVSNHgdbOMqT4arzKWohfhAduRK/wDs08cvM13K3sODvUSvdOexJMj3dD09GVPn3dfA2aJ4cAWm7SAQRqIOIIVsYZpp5M+0PgQBAEBE5xZcZRR6TsXnCNl8XH+QHOVzqVFTWbJVnaTuZ7Md3F8xEcIlV/wjA04SSNB3t0XP9rQuV1LKBOwannctv/FP8GbKvNUEBfeDOiboyzEcrS4pu5oAcbdZI7lNtIrJyM5jlZ7UaXDLMvKmFAeNXTNlY5jxdrgWuG0FfGk1kz1CcoSUo70YnUxaD3M16LnM69EkfyVO1k8jfU57cFLnSZ5oejpyZV8RNHJ0Htceq+PquvUJbMkzjcUvS0pU+df8+5tjTcYalbmDKZwm/VQ+kPulRLvkovMC+LPq80Z6oJpggNL4N/JXelf7rFYWvIMpjfzK/ijpz/8AIpPOj/UavVz8NnPCPm49vgzK1WmvCAvPBfrqP4XxqbacTPY9/r7fI/eE2jP0Mo1YxO95vxL5dx3SPmBVtZ031rwfkUVQzRBAXngyq8Zoj+7K33XfAplpLfEz2O0uRU7Px5l9U0zxj+ddHxNXM3mLuMb1P5XtJHYqutHZm0bXDqvpbaL5ll3ESuRNJrM2kMtXFsYTK7cG6vzFveu1vHOoivxSr6O2l06d/wCjXFZmNKDwn+NT9UntYoV3wNFgO6p2eZR1DNAEBqmYPkUfnSfqOVlbfDRj8X+bl2eCObhJ8lb6ZvuPXm65HadsE+Yf8X4ozRV6NUEBonBl9TL6X4Gqfacl9Zl8d+PH+Pmy5KUUpxZYyc2qidE/U4YHna4YgjqK8Tgpx2WdrevKhUVSPAx7KNC+nkdHILOb3OHMRtBVXKDg8mbehXhXgpw3M515OoQFuzOzq/s9oZz9F+w7XxW4/u+zq1SqFfZ92W4pMSwz0v8A60uVxXP+/E0WKVrwHNILTiCDcEbip+ZmZJxeT3n2h8CAhc4M44qNvKOlL+ywHE73dEb1yqVow6ybZ2NW5l7ui4v+7zNJpZ8oT875X4NA8Vjd3RaFXtyqyNVGNGyo8yXe35su+dWSnf8A57GE6b4AxxIGsNaWut2OJ7FMrQfosuYoMPuY+uuW5Sz++qM3VeaoIC48H2WmwudDIQ0POlGTq07WLT1gC3UpdtUS91lFjNpKaVaHDf1c5oqnGaI/LeVWUkRkedzG873cwC8TmoLNne2t53FRQj29C5zG5HFxLna3EknaSbn2qperzNzFKKUVwPlD0EPpruaNbx1JCTrDeLdtuzk49YAParSjLagmYjEKXormcenPv1IThN+qh9IfdK43fJRYYF8WfV5oz1QTTBAaXwb+Su9K/wB1isLXkGUxv5lfxR05/wDkUnnR/qNXq5+GznhHzce3wZlarTXhAXngv11H8L41NtOJnse/19vkW/LOTm1UL4nftDA9FwxB7CpM4KUcmUtvXlQqqpHh4cTHaylfC90cgs9ps4fLaFVNOLyZt6VWNWCnF6M8V8OhN5mVfFVkV9T7xH7Qw/MGrtbyyqIr8VpektZdGvd+jW1ZmNM94TacCSF41uY5h+yQR75UG7WqZpcCm3CcOZr7/wDClqIXpp2YmRDTRGSQWllsbHWxg1A7+c9mxWNvS2Fm97Mlit4q9TYjyY/d8WWhSCqKDwn+NT9UntYoV3wNFgO6p2eZR1DNAEBqmYPkUfnSfqOVlbfDRj8X+bl2eCObhJ8lb6ZvuPXm65HadsE+Yf8AF+KM0VejVBAaJwZfUy+l+Bqn2nJfWZfHfjx/j5suSlFKEBE5fyDHWss/B48R48ZvzG5c6lKNRaku0vKltLOG7iuDM0yzm9PSE8Y27OZ7cWnr6Paq+dGUN+41dtf0bhe68nzPf+yKXImBAduTsrT031MjmjWRraetpwXuNSUOSyPXtKNf4kc/Hv3k5Hn5VAYiI7y1w9jl2V1Mr3glu9zff+jkrc8KuUW4wRjn4saP5jcjsK8SuJs7UsJtoPPLPrZ5ZHzdqKw3ALWHF0j72O8Xxef6uvlOjObPdziFC2Wznm+Zf3JGkZCyFFRstGLuPjvPjP8AkNysKdNQWhlru8qXMs57uC4Ik3tBBBFwcCDzhdCKtDNs5sz3wkvp2l8Jx0Ri6LdbW5vr9qr61u46x3GpsMVhUShWeUufg/wyqKMXIQ+klS5wVUQ0WTPDdQBIdbcNIG3Yvaq1FomQ6lhbTe1KC8PAl8l5uVVe8SVLntj6TydNw2MadQ36utdoUZ1HnIg18Qt7SOxQSb6N3a+JJ5+ZHZFTQmJoa2JxZ9l+sk850mtx3rpc00oLLgRMIupzuJKbzcl4frMoagmkC+5gvvBlWYTRHmIlb28k+xveptpLRozmO0spQqdh68Jv1UPpD7pX275KPGBfFn1eaM9UHM0wTMGl8G/krvSv91isLXkGUxr5ldSOnP8A8ik86P8AUavVz8NnPCPm49vgzK1WGvC+5gvPBfrqP4X/AJFMtOJnse/19vkX1TTPEFnLm2ytF/EmAsx9tY6Lhzj2LjVoqoukn2N/O1eW+L3r8Ga5VyNNSm0zCBzOGLHdTv5HFV86cob0aq3vKNde4+zicDTbEYEYg7CvGZJazWTL3k3P9ojAnjcZALXZo2fvIJFj3qbG7WXvLUztbA5OedKSy6eBXsrZQmynMNCMmw0Y2Nu7RB1knaduCjznKtLRFlbUKNjS96W/e2WnNfM0RES1NnSDFjBi1h5i4/tO9Q3qVRt9nWW8qL/FnVTp0dFxfF/hFzUopAgKDwoeNT9UntYoV3wNFgO6p2eZR1DzNAEzBqmYPkUfnSfqOVlbfDRj8X+bl2eCObhJ8lb6ZvuPXm65HadsE+Yf8X4ozRVxqgvuYNE4MvqZfS/A1T7TkvrMvjvx4/x82XJSilCAID8IugIWvzUpZjcxBrjzsJZ6hge5cpUIS4E6jiVzS0UtOnUh5uD2I+JLIOsNd7AFydpHnJscdqrlRT715nP/AHdf9R/2v/defVOk6+3n/wDn9/0e8HB7EPHlkd5oa32gr6rSPFnOWO1XyYpd7/BN5PzXpYMWxBzh+0/lnsvgOwLtGjCO5ECtiNzVWUpacy0JgBdSEfqAIAgOCtyNTz4yxMcdpHK+8MV4lTjLejvSuq1LkSaODwOo734n88lu7SXj1enzEn2rd/X9l+Dvo8jU8BvFExp2ho0vvHFe404x3IjVbqtV5cm+07gF7OBz5QomVEbo5BdjrXFyNRBGI1YheZRUlkzpSqypTU4b0QvgTR9B34j/AJrj6tTJ/te6+pdyHgTR9B34j/mnq1Me17r6l3I7Ml5t09K/Tha5rrFuL3EEGx1E7gvcKMYPNHC4v69eOxUenUe+V8jxVbWtmBIadJtnFuNrcxXqdOM9Gc7e6qW7bpvLMjPAmj6DvxH/ADXL1amS/a919S7kPAmj6DvxH/NPVqY9r3X1LuRLZKyXHSs0IQQ25dYkuxIA1nqC6wgoLJEKvcVK8tuo9T7ynk9lTGY5QSwkEgEjUQRiN4X2UVJZM+Ua06M1OG9EN4E0fQd+I/5rj6tT5id7XuvqXch4E0fQd+I/5p6tTHte6+pdyJHJGQ4aTS4lpbp20ruc6+je2s4ayukKUYbiLcXdW4y9I93QSS6EYID5cwEWIuDrB1FAnlqiJqc2KSQ3dAwH927PdIXJ0YPgTIYhcw3Tfj4nnDmlRt1Qg+c57vU4lFQprgepYndS3z7tPAl6emZGLRtaxuxoAHcF0SS3EOc5Tecnm+k9V9PIQBARuWMhQ1ZaZml2hcNs5zbXtfUdwXOdKM95Kt7yrb5+jeWfQR3gTR9B34j/AJrn6tTJPte6+pdyHgTR9B34j/mnq1Me17r6l3ImMmZPZTRiOIEMFyASTrNzid5XaEFFZIg1q0603Oe9nzlbJcdUwMmBLQ4PFiW4gEax1lfJwU1kz1b3FShLbpvUifAmj6DvxH/NcvVqfMTPa919S7kPAmj6DvxH/NPVqY9r3X1LuRKZIyRFSNLYQQ1x0jdxdjYDn6l1hTjBZIh3FzUuJKVR6o717O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H//2Q=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19" name="AutoShape 20" descr="data:image/jpeg;base64,/9j/4AAQSkZJRgABAQAAAQABAAD/2wCEAAkGBwgHBhUUBwgWFBQXGBsaGRUWFx8fHhocHx8WIBkaGB8aHDQkGhwnHBgcJDEoJykrMC46Fx8zOD8sNystLisBCgoKDg0OGxAQGywkICQ0LDcsLC00LC8wLS0sLCwsLywsNDQyLCwsNC00LDQ0NCwsLCwsLCwsLCwsLCwsNC4sNP/AABEIAKgBLAMBEQACEQEDEQH/xAAcAAEAAwADAQEAAAAAAAAAAAAABQYHAwQIAgH/xABHEAACAQIDBAYFCAcGBwEAAAAAAQIDBQQGEQcSITETQVFhcYEiMkKRoSMkUmJygpLBFBVDk6KxshdTY7PS4SUzVcLR4/AW/8QAGgEBAAMBAQEAAAAAAAAAAAAAAAECBQQGA//EADQRAQABAwEFBAkEAgMAAAAAAAABAgMRBAUSITFBUWFxoRUygZGxwdHh8BMiQvEUUiNTY/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4sTiKGFoOeKrRhBcXKTSS8W+CC1NM1TimMyqNy2nZYwMmqeInWa6qUNfc5aRfkyu9DQt7J1NfOMeP5Mot7YLNrwt1f3Q/1kb3c+/oS9/tHn9HPhdrlgqz0r4avT+s4xa/hm38Cd5WrY1+IzExP54LXZcx2e+R/wCF4+FR83HXSS8YvivcTExLPvaa7Z9emYSpL4AAAAAAAAAAAAAAAAAAAAAAAAAAAAAAAAAAAAEXmS+4PLtqlWx0uC4Riuc5PlGPfw8km+oiZw++n09d+5FFP9PPuZsy3LMuM37hW9FP0aS9SHgut974v4FOfN67TaS3p6cURx6z1l0rbbMfda+5bcHOrLrUI66d7fJLxD63b1FqM1zELDS2bZsqLjbFHxq0/wApE4lxztTSx/LylHXfKGYLNR37ja5xguck1JLvbg3urxIfa1rbF2cUVcfd8UNSq1KNVSo1HGSeqlF6NPtTXJh0zETGJbdsuznWv9GVC5y1r047yn9OHBav6ybWvbqu8tTPR5jaehixMV0erPlK/FmSAAAAAAAAAAAAAAAAAAAAAAAAAAAAAAAAAAAwfaxf5XbMjpUp/JYfWCS5Of7SXjr6P3e8+czmXq9laaLVnfnnV8On1ViwWqre7zSoYeWjqS017EtXKXfpFN+Qd2ovRZtzcno3Ox3rJ9kovDYK4UqXRScJKo9xucW1Jyc0t56rn+RaJiHlb1jV3p/Uqpmc9nHgnqd4tdSOtO5UWu1VIv8AMnMOSbNyOE0z7pRF8ztly14aXT3CFV6P5Km1OUu5pcF97RDeh02NBqLkximY754PPNacalaThTUU22orkk3wS8ORR7CmMRESvuxbCVZ5jqVeVOnSalLq1k46J+UZP7pMc2TtmuIsxR1mfguv9quWeqdX93/uTvQzPRGp7I96ayzm62ZmqzVrVR9Gk5OUdEtddFz5vR+4mKsubU6O5p4ia8cUndLrb7TQ37njIUo9TnJLXuiubfchM4fC1ZruziiJlTsdtZy9h56YanWq98YJL+Np/AjeaVGxtRVzxH53ZdBbYrdvcbTV0+1H/wAjefX0Jc/2jzSts2pZbxs9K86lF/4kOHvg3p56Dehz3dkaijjGJ8PyFywuJoYygp4StGcHylFpp+DRZnVU1UziqMS5QqjL3mC02KnrdcdGnryi+Mn4RXF+4iZiH3s6a7enFunKnYra9ZKc2sNgq0+/SMU/DWWvwI3mjTsW9McZiHWhtit7l6dpqpd0osby87Euf7R5rNlzPdizBVUMLiHCo+VOqt2T+zxak+5PUmKocWo2ffsRmqMx2ws5LhRt5v8AabHT1uuOhT14pN+k/sxXF+SImcPtZ0929OLdMyqGM2uWGjNrDYWtU71GMU/xS1+BG80aNjX5jMzEOrDbFbXL5S1VUu6UX+Y3l52Jc6VR5pm1bTMs3CSVTEyot9VaOi/Em4rzaG9Dmu7K1FvjEZ8PzK30qtOtTUqM1KL4pp6prtTXMsz5iYnEvsIVm859y5aJuNe4Kc1zhSW+9V1Nrgn3Nojeh22dnai7GYpxHfwVytthtSfyNsrNfW3F/KTI3nbGxLvWqPN9YfbBZ5P5xbq8e9bsv+5DeRVsS90qjzWqyZwsN8mo2+4Rc3+zlrGXkpet5akxMS4L2iv2eNdPDt5wnSXKjr1fLZY8Pv3XGRpp8teLf2YrjLyREzEPtZsXL04txlWJbVMsKXCpVfeqb/Nkb0O2Nkansj3vz+1XLP0qv7v/AHG9CfRGp7vetNiu+GvttjXwKluSb03lo3o2m9OzVP3ExOXBfs1Wa5oq5wkCXyAI3Ml0hZbFWrz0+Tg2k+uXKC85NLzImcQ+2nszeu00R1n+3mSpOdWo5VJatttt9bfNlHuIiIjENQ2IWjfxNbFVI8IrooeL0lPzS3fxMmnmwtt3sRTajxn5IDapaa+DzfVnGhLo6m7NSUXpq0lJa8td6LfmRPN17LvU1aemnPGOCl+iRwab6gnOWkFq3ySGUTOOMrVl7Z/f73VW9hXQp9dSqtOH1Yv0pPs5LvRMRMuDUbSsWY4TvT2R9eTQ810MFkXZ7OjbOEqr6PefrSlNenKWnXuJ6dnBEzwjDH0tVes1cV19OPhjlHvYkQ9O1Sy3FZD2dQqxpp4jFScoJ9mnoyfbFRSl4zS6yYnEMG9a/wA3WTR/Gjn+ePwZpcbhjLpi3UuOIlUm+cpP4LqS7lwIbdu1Rbp3aIxC1ZR2dXLMWFVWrWVCi/VlJayl3xjquHe2vMmImXBq9p27FW5EZlaK+xyj0Xze9S3vrU018JcCd1wU7cqzxo82cZksGOy5cnRuMVrprGUXrGUe2PmuvsKtrTamjUUb9H9OzlHNGOyxcVPDVG6Ta6Sl1TXXw6pacn3dmqHJTV6SjUUYnn0nsbVnjNUMv5c6bDaSqVNFST5ata7z7kuPuXWXmeDzOi0k3725PKObz9jcXiMdipVMZWc5yespSerf/wB8Cj11FFNFMU0xiIaFlfZTXuOCjVvOMdFSWsacY6y0fJyb4Rfdo+/R8Cd1j6rbEUVTTbjOOvRFZ/yK8q0oVMPi+kpTlu+ktJRlo2uXCSaT48ORExh0aDaH+TM01RiYU2MpQknCTTXFNc0+prsYaUxnhLbczZ1xVlyThprT9KxFKDTa9X0Yuc2vvLRdsuvRotvcIeX02hpvamun+FMz8eEMVxWJr4zEyni6znOT1cpPVt97ZV6eiimindpjEQseW6WTJ01+v8TiYz61GK3PJx1k/gPFxamdZE/8UU48/lCw1cJsrqU9IXKtF9qVXX+Km0ODjivacT6sT7vqot7pWyjcZKy4qdWjw0lUjuvvXf46LwDVsTcmjN2Iie5atk97uWEzJTw+Hk5Uare9T5qPBvfj9FrTj2+OmiOEuDati3VZm5PCY5T8ne2o51xOLuE8JbazjRg92o4vjUl7UW/orlp16PXVaEzOXy2ZoKaaIu1xxnl3M8w6ousv0hyUNfS3Um9OvRNpa+ZDYqzj9vNe7XQ2Zuj88xmJ1f8AeKXD9zFr4scGVdq2jn9sU+z7vm7YLZtLDt26714zSeijCck31aqpBf1IcC1c2jE/vojHs+U/JQ02nwfENZuWyzMGOuGWqkrxNuNF6KtL2oqOr3n1uPb3rrLUy8ttTTUW70Rb/l07/uyHMt7xGYbxOvipP0npGP0IL1YrwXvbb6yucvRabT02LcUU+3vlKZKyVjM2Sm6VdUqUGk5ta6yfHditVq9OL4rmhiZfDW6+jTYiYzM9Fs/saqf9fX7j/wBo3Z7Wf6c/8/P7NPtGApWq106ND1acIxT7dFzfe+fmXiMMO7cm5XNc9XbJfMAy7bdeOjwlHC0pcZvpJ8fZjwgn3OWr+4VqbuxbGaqrs9OEfP8AO9kL4Iq9C9I5GtH6kytRpTjpPd3p/blxkn4a6fdLxHB4vW3v1r9VXTp4QniXK4KmDwtV/K4aD8Yp/kForqjlL6pYehR/5NGMfBJfyCJqmecuUIYltnvH6ZmCNCnL0aEeP256N+Okd33spPN6fY1jctTcn+XwhTLDbJ3m80qFPnUmotrqXOT8opvyIaV+7Fq3VXPRq22Ow1q9koVcDS1hht5ShFcoSUPS8I7i17nr1E1R1YGx9RFN2qmrnV8ePxyxsh6RrWRtpVswlnp0L2nTdKKhGpGLlGUVwjqo8VLThyaemvcTE44PP63ZVyq5Ny1xz0WbF7Ssq4elrG4Oo/owpy1fvSS82id6HDRsvU1T6uPGYZBnfNFTNV36R0dynBbtOGur011bk/pN+7guPN1mcvRaLSRpre7nMzzdLLVhxmY7pGjgoPj689OEI9cpfkuvkOfB9dTqaLFE11eyO1ZNrVxhXv8ADD4d/J4WmoJfWaTl8FBfdYnm4tk2pptTcnnVP580Fkuz/rzM1GlKOsHLen9iPGSfjpp94c+Dq1t/9GxVX16eMvSZ9Hi2Lbarv+lXynh6cvRox1lx9uej4ruil+NlKub0uxrO7am5PX4R+eSmZatUr3fqNCK4TmlLuiuM3+FMjnwaWpvfo2qq+z49GmbabHXq4OjiMJT1hSThNJerF6bsvDVaPxRNXaxNjaimKqrdXOeTN8t3PAW7FyV3tyxFCa3Zw9pdk6b5qS49a11ZDa1Nqu5TH6dW7VHL6StasGQbot635knh2/YrJaR7vSS1/Exw7Wf/AJOut8K7e93x9vo+P/wmXV62fcNp3KGv+eRmM84W9I6j/oq8/o+5WLZ7b3rjMx1KzXs0lwf4YP8AqRPDtVjUa+56tuI8fvPyXvZxVsOJwtWWXLQ6NOMlDpJ+vN82tdW9FqnxftckWpwytoxfpqiL1eZ54jlHwZJnyzYmy5nrRxEHuznKpCXVKMm3w71ro/ArynD0Ogv03bFMxziMT7HcsFwyrjLfGjmjAypyhqo4qjwbT6qiivSa5J6S4actOLg+d+1qqK5rsVZiedM/L8hJzyblHFccBnanBdlVR1+Mo/yHDtfCNdqqfXszPhn7kck5WovXFZ5oyXZTUNf8yX8hGO0nX6mfVsT7c/SDo9mtoesq1fGSXs8VHX3RTXmxwM7Ru8MRR+e1btotzp2jIEaeGwqoOuo01SjotyLW9UXDhy1i9PpFp5YZ2z7U3dXvVTnd457exiBV6h6M2fWj9S5TownHSco9JPt3p8dH3paR+6Xp5PG6+9+rfqq6co9ixkuMAAAM8zZs4xOZL5OvUvSgmkow6LXdily131rx1fLrZSaZy19JtSnT2otxRnvz9nQtuyFYW4U54m7qpCE4ycOi03kmnu6770T07Buy+1zbW9RNMUYmeufs1IuwgAAAAZbctk+KuNxqVcRflvVJyk/kX1vXRfKcly8im7Pa3be2KbdEURb4R3/ZLZK2dRyzeHXrXBVmoOMV0e7ut6ay9Z8dNV5smKZjm59btOdRb3Ipx7V7aTXFFmUomYdltmulRzt83hpvqgtYN/YfL7rSK7rV0+1r1uMV/ujv5+/6qfitkV9pz+bYyhOPa3KL92618SMS0adtWZj90THucUNkuY5S9Kth13ucvypjEremdP2VeX1T9p2PUITTu9zc19ClHd98patrwSJ3XJd23VPC3TjxaJaLRb7LhOjteFjTj3c2+2TfGT72yYjDHu3q7tW9XOZZxjNkeKxmLnUr3+LlOUpyfQPnJtv9p2spuz2tmjbVNFMUxb4R3/ZYsiZDjlTGVKlTGqtOcVGLUN3dWusvaeurUfwlopxzceu2jOppimIxEd+VzLM1l922U4q6XSpWr35b1ScpNdC+Gr4JfKckuHkU3Z7W5a2xTboiiKOXf9kxkfZ7HK90lWq49VpOG7Fbm7u6tNv1nq+CXmyYpmJ4ufW7SnU0RRFOPbld5RjOLU46p8Gn1lmXyUK/7KrNcajlbassNJ9UVvQ/C3w8ml3Fd3sa1ja963GK/wB0efvVHE7Ir7Tn82xlCa7W5Rfu3WviRuy0KdtWZj91Mx7nCtk2ZP7yh+8l/oIxK3pnT9k+6Pq72B2PXKb+f3SlBf4cZT/q3Sd2Xyr23bj1KZnx4fVp+WbHh8u2aFDDTclHVuT01k2223p46eCRaIww9TqKr9yblXVzXmz2+94Po7phVUjzWvNPti1xi/ATGVbN+5Zq3qJxLOrrsepym3aLo4rqhVjr/FHq8mV3Wza23MRi5T7kFLZLmOL4VsO/CcvzpjEur0zp+yr3R9SGyTMcn6VfDrxnL8qYxJ6Z0/ZV5fVYLFskWFxsKlzuamoSjLo4Q4PRp6OUnyemnIbrjv7Z3qZpopxnrMp3PeSMRm3G05frRUoU4tKHR73Fv0pa765pRXL2SZiZly6HX06WmY3czPf9lfwWx7ocZCWJvCnCMouUOh03kmm469Jw1XDl1kbsuyvbeaZiKMT25+zVC7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20" name="AutoShape 22" descr="data:image/jpeg;base64,/9j/4AAQSkZJRgABAQAAAQABAAD/2wCEAAkGBwgHBhUUBwgWFBQXGBsaGRUWFx8fHhocHx8WIBkaGB8aHDQkGhwnHBgcJDEoJykrMC46Fx8zOD8sNystLisBCgoKDg0OGxAQGywkICQ0LDcsLC00LC8wLS0sLCwsLywsNDQyLCwsNC00LDQ0NCwsLCwsLCwsLCwsLCwsNC4sNP/AABEIAKgBLAMBEQACEQEDEQH/xAAcAAEAAwADAQEAAAAAAAAAAAAABQYHAwQIAgH/xABHEAACAQIDBAYFCAcGBwEAAAAAAQIDBQQGEQcSITETQVFhcYEiMkKRoSMkUmJygpLBFBVDk6KxshdTY7PS4SUzVcLR4/AW/8QAGgEBAAMBAQEAAAAAAAAAAAAAAAECBQQGA//EADQRAQABAwEFBAkEAgMAAAAAAAABAgMRBAUSITFBUWFxoRUygZGxwdHh8BMiQvEUUiNTY/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4sTiKGFoOeKrRhBcXKTSS8W+CC1NM1TimMyqNy2nZYwMmqeInWa6qUNfc5aRfkyu9DQt7J1NfOMeP5Mot7YLNrwt1f3Q/1kb3c+/oS9/tHn9HPhdrlgqz0r4avT+s4xa/hm38Cd5WrY1+IzExP54LXZcx2e+R/wCF4+FR83HXSS8YvivcTExLPvaa7Z9emYSpL4AAAAAAAAAAAAAAAAAAAAAAAAAAAAAAAAAAAAEXmS+4PLtqlWx0uC4Riuc5PlGPfw8km+oiZw++n09d+5FFP9PPuZsy3LMuM37hW9FP0aS9SHgut974v4FOfN67TaS3p6cURx6z1l0rbbMfda+5bcHOrLrUI66d7fJLxD63b1FqM1zELDS2bZsqLjbFHxq0/wApE4lxztTSx/LylHXfKGYLNR37ja5xguck1JLvbg3urxIfa1rbF2cUVcfd8UNSq1KNVSo1HGSeqlF6NPtTXJh0zETGJbdsuznWv9GVC5y1r047yn9OHBav6ybWvbqu8tTPR5jaehixMV0erPlK/FmSAAAAAAAAAAAAAAAAAAAAAAAAAAAAAAAAAAAwfaxf5XbMjpUp/JYfWCS5Of7SXjr6P3e8+czmXq9laaLVnfnnV8On1ViwWqre7zSoYeWjqS017EtXKXfpFN+Qd2ovRZtzcno3Ox3rJ9kovDYK4UqXRScJKo9xucW1Jyc0t56rn+RaJiHlb1jV3p/Uqpmc9nHgnqd4tdSOtO5UWu1VIv8AMnMOSbNyOE0z7pRF8ztly14aXT3CFV6P5Km1OUu5pcF97RDeh02NBqLkximY754PPNacalaThTUU22orkk3wS8ORR7CmMRESvuxbCVZ5jqVeVOnSalLq1k46J+UZP7pMc2TtmuIsxR1mfguv9quWeqdX93/uTvQzPRGp7I96ayzm62ZmqzVrVR9Gk5OUdEtddFz5vR+4mKsubU6O5p4ia8cUndLrb7TQ37njIUo9TnJLXuiubfchM4fC1ZruziiJlTsdtZy9h56YanWq98YJL+Np/AjeaVGxtRVzxH53ZdBbYrdvcbTV0+1H/wAjefX0Jc/2jzSts2pZbxs9K86lF/4kOHvg3p56Dehz3dkaijjGJ8PyFywuJoYygp4StGcHylFpp+DRZnVU1UziqMS5QqjL3mC02KnrdcdGnryi+Mn4RXF+4iZiH3s6a7enFunKnYra9ZKc2sNgq0+/SMU/DWWvwI3mjTsW9McZiHWhtit7l6dpqpd0osby87Euf7R5rNlzPdizBVUMLiHCo+VOqt2T+zxak+5PUmKocWo2ffsRmqMx2ws5LhRt5v8AabHT1uuOhT14pN+k/sxXF+SImcPtZ0929OLdMyqGM2uWGjNrDYWtU71GMU/xS1+BG80aNjX5jMzEOrDbFbXL5S1VUu6UX+Y3l52Jc6VR5pm1bTMs3CSVTEyot9VaOi/Em4rzaG9Dmu7K1FvjEZ8PzK30qtOtTUqM1KL4pp6prtTXMsz5iYnEvsIVm859y5aJuNe4Kc1zhSW+9V1Nrgn3Nojeh22dnai7GYpxHfwVytthtSfyNsrNfW3F/KTI3nbGxLvWqPN9YfbBZ5P5xbq8e9bsv+5DeRVsS90qjzWqyZwsN8mo2+4Rc3+zlrGXkpet5akxMS4L2iv2eNdPDt5wnSXKjr1fLZY8Pv3XGRpp8teLf2YrjLyREzEPtZsXL04txlWJbVMsKXCpVfeqb/Nkb0O2Nkansj3vz+1XLP0qv7v/AHG9CfRGp7vetNiu+GvttjXwKluSb03lo3o2m9OzVP3ExOXBfs1Wa5oq5wkCXyAI3Ml0hZbFWrz0+Tg2k+uXKC85NLzImcQ+2nszeu00R1n+3mSpOdWo5VJatttt9bfNlHuIiIjENQ2IWjfxNbFVI8IrooeL0lPzS3fxMmnmwtt3sRTajxn5IDapaa+DzfVnGhLo6m7NSUXpq0lJa8td6LfmRPN17LvU1aemnPGOCl+iRwab6gnOWkFq3ySGUTOOMrVl7Z/f73VW9hXQp9dSqtOH1Yv0pPs5LvRMRMuDUbSsWY4TvT2R9eTQ810MFkXZ7OjbOEqr6PefrSlNenKWnXuJ6dnBEzwjDH0tVes1cV19OPhjlHvYkQ9O1Sy3FZD2dQqxpp4jFScoJ9mnoyfbFRSl4zS6yYnEMG9a/wA3WTR/Gjn+ePwZpcbhjLpi3UuOIlUm+cpP4LqS7lwIbdu1Rbp3aIxC1ZR2dXLMWFVWrWVCi/VlJayl3xjquHe2vMmImXBq9p27FW5EZlaK+xyj0Xze9S3vrU018JcCd1wU7cqzxo82cZksGOy5cnRuMVrprGUXrGUe2PmuvsKtrTamjUUb9H9OzlHNGOyxcVPDVG6Ta6Sl1TXXw6pacn3dmqHJTV6SjUUYnn0nsbVnjNUMv5c6bDaSqVNFST5ata7z7kuPuXWXmeDzOi0k3725PKObz9jcXiMdipVMZWc5yespSerf/wB8Cj11FFNFMU0xiIaFlfZTXuOCjVvOMdFSWsacY6y0fJyb4Rfdo+/R8Cd1j6rbEUVTTbjOOvRFZ/yK8q0oVMPi+kpTlu+ktJRlo2uXCSaT48ORExh0aDaH+TM01RiYU2MpQknCTTXFNc0+prsYaUxnhLbczZ1xVlyThprT9KxFKDTa9X0Yuc2vvLRdsuvRotvcIeX02hpvamun+FMz8eEMVxWJr4zEyni6znOT1cpPVt97ZV6eiimindpjEQseW6WTJ01+v8TiYz61GK3PJx1k/gPFxamdZE/8UU48/lCw1cJsrqU9IXKtF9qVXX+Km0ODjivacT6sT7vqot7pWyjcZKy4qdWjw0lUjuvvXf46LwDVsTcmjN2Iie5atk97uWEzJTw+Hk5Uare9T5qPBvfj9FrTj2+OmiOEuDati3VZm5PCY5T8ne2o51xOLuE8JbazjRg92o4vjUl7UW/orlp16PXVaEzOXy2ZoKaaIu1xxnl3M8w6ousv0hyUNfS3Um9OvRNpa+ZDYqzj9vNe7XQ2Zuj88xmJ1f8AeKXD9zFr4scGVdq2jn9sU+z7vm7YLZtLDt26714zSeijCck31aqpBf1IcC1c2jE/vojHs+U/JQ02nwfENZuWyzMGOuGWqkrxNuNF6KtL2oqOr3n1uPb3rrLUy8ttTTUW70Rb/l07/uyHMt7xGYbxOvipP0npGP0IL1YrwXvbb6yucvRabT02LcUU+3vlKZKyVjM2Sm6VdUqUGk5ta6yfHditVq9OL4rmhiZfDW6+jTYiYzM9Fs/saqf9fX7j/wBo3Z7Wf6c/8/P7NPtGApWq106ND1acIxT7dFzfe+fmXiMMO7cm5XNc9XbJfMAy7bdeOjwlHC0pcZvpJ8fZjwgn3OWr+4VqbuxbGaqrs9OEfP8AO9kL4Iq9C9I5GtH6kytRpTjpPd3p/blxkn4a6fdLxHB4vW3v1r9VXTp4QniXK4KmDwtV/K4aD8Yp/kForqjlL6pYehR/5NGMfBJfyCJqmecuUIYltnvH6ZmCNCnL0aEeP256N+Okd33spPN6fY1jctTcn+XwhTLDbJ3m80qFPnUmotrqXOT8opvyIaV+7Fq3VXPRq22Ow1q9koVcDS1hht5ShFcoSUPS8I7i17nr1E1R1YGx9RFN2qmrnV8ePxyxsh6RrWRtpVswlnp0L2nTdKKhGpGLlGUVwjqo8VLThyaemvcTE44PP63ZVyq5Ny1xz0WbF7Ssq4elrG4Oo/owpy1fvSS82id6HDRsvU1T6uPGYZBnfNFTNV36R0dynBbtOGur011bk/pN+7guPN1mcvRaLSRpre7nMzzdLLVhxmY7pGjgoPj689OEI9cpfkuvkOfB9dTqaLFE11eyO1ZNrVxhXv8ADD4d/J4WmoJfWaTl8FBfdYnm4tk2pptTcnnVP580Fkuz/rzM1GlKOsHLen9iPGSfjpp94c+Dq1t/9GxVX16eMvSZ9Hi2Lbarv+lXynh6cvRox1lx9uej4ruil+NlKub0uxrO7am5PX4R+eSmZatUr3fqNCK4TmlLuiuM3+FMjnwaWpvfo2qq+z49GmbabHXq4OjiMJT1hSThNJerF6bsvDVaPxRNXaxNjaimKqrdXOeTN8t3PAW7FyV3tyxFCa3Zw9pdk6b5qS49a11ZDa1Nqu5TH6dW7VHL6StasGQbot635knh2/YrJaR7vSS1/Exw7Wf/AJOut8K7e93x9vo+P/wmXV62fcNp3KGv+eRmM84W9I6j/oq8/o+5WLZ7b3rjMx1KzXs0lwf4YP8AqRPDtVjUa+56tuI8fvPyXvZxVsOJwtWWXLQ6NOMlDpJ+vN82tdW9FqnxftckWpwytoxfpqiL1eZ54jlHwZJnyzYmy5nrRxEHuznKpCXVKMm3w71ro/ArynD0Ogv03bFMxziMT7HcsFwyrjLfGjmjAypyhqo4qjwbT6qiivSa5J6S4actOLg+d+1qqK5rsVZiedM/L8hJzyblHFccBnanBdlVR1+Mo/yHDtfCNdqqfXszPhn7kck5WovXFZ5oyXZTUNf8yX8hGO0nX6mfVsT7c/SDo9mtoesq1fGSXs8VHX3RTXmxwM7Ru8MRR+e1btotzp2jIEaeGwqoOuo01SjotyLW9UXDhy1i9PpFp5YZ2z7U3dXvVTnd457exiBV6h6M2fWj9S5TownHSco9JPt3p8dH3paR+6Xp5PG6+9+rfqq6co9ixkuMAAAM8zZs4xOZL5OvUvSgmkow6LXdily131rx1fLrZSaZy19JtSnT2otxRnvz9nQtuyFYW4U54m7qpCE4ycOi03kmnu6770T07Buy+1zbW9RNMUYmeufs1IuwgAAAAZbctk+KuNxqVcRflvVJyk/kX1vXRfKcly8im7Pa3be2KbdEURb4R3/ZLZK2dRyzeHXrXBVmoOMV0e7ut6ay9Z8dNV5smKZjm59btOdRb3Ipx7V7aTXFFmUomYdltmulRzt83hpvqgtYN/YfL7rSK7rV0+1r1uMV/ujv5+/6qfitkV9pz+bYyhOPa3KL92618SMS0adtWZj90THucUNkuY5S9Kth13ucvypjEremdP2VeX1T9p2PUITTu9zc19ClHd98patrwSJ3XJd23VPC3TjxaJaLRb7LhOjteFjTj3c2+2TfGT72yYjDHu3q7tW9XOZZxjNkeKxmLnUr3+LlOUpyfQPnJtv9p2spuz2tmjbVNFMUxb4R3/ZYsiZDjlTGVKlTGqtOcVGLUN3dWusvaeurUfwlopxzceu2jOppimIxEd+VzLM1l922U4q6XSpWr35b1ScpNdC+Gr4JfKckuHkU3Z7W5a2xTboiiKOXf9kxkfZ7HK90lWq49VpOG7Fbm7u6tNv1nq+CXmyYpmJ4ufW7SnU0RRFOPbld5RjOLU46p8Gn1lmXyUK/7KrNcajlbassNJ9UVvQ/C3w8ml3Fd3sa1ja963GK/wB0efvVHE7Ir7Tn82xlCa7W5Rfu3WviRuy0KdtWZj91Mx7nCtk2ZP7yh+8l/oIxK3pnT9k+6Pq72B2PXKb+f3SlBf4cZT/q3Sd2Xyr23bj1KZnx4fVp+WbHh8u2aFDDTclHVuT01k2223p46eCRaIww9TqKr9yblXVzXmz2+94Po7phVUjzWvNPti1xi/ATGVbN+5Zq3qJxLOrrsepym3aLo4rqhVjr/FHq8mV3Wza23MRi5T7kFLZLmOL4VsO/CcvzpjEur0zp+yr3R9SGyTMcn6VfDrxnL8qYxJ6Z0/ZV5fVYLFskWFxsKlzuamoSjLo4Q4PRp6OUnyemnIbrjv7Z3qZpopxnrMp3PeSMRm3G05frRUoU4tKHR73Fv0pa765pRXL2SZiZly6HX06WmY3czPf9lfwWx7ocZCWJvCnCMouUOh03kmm469Jw1XDl1kbsuyvbeaZiKMT25+zVC7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21" name="AutoShape 26" descr="data:image/jpeg;base64,/9j/4AAQSkZJRgABAQAAAQABAAD/2wCEAAkGBw8ODw8PDRAQEBAMDRIPEAwNEA8QDQ0PFR0iGRURFBUYHiksGBolGxMTITEiJSkrLi4uFyAzOD8tNygtOisBCgoKDg0OGhAQGzckHCQ3NywtLCwvLiwsKzcsLjcsLCwsLCwuLCwsLCwsLCwsLCwsLCwsLCwsLCwsLCwsLCwrLP/AABEIAIoBbAMBEQACEQEDEQH/xAAbAAEAAgMBAQAAAAAAAAAAAAAABQcCBAYBA//EAEMQAAIBAQIICggEBAcBAAAAAAABAgMEEQUGITFTc5LREhQ0QVFScZGxshMVFjNhgZOiIiMyckJjoeEkYqPBwtLwQ//EABoBAQACAwEAAAAAAAAAAAAAAAAEBQECAwb/xAAtEQEAAQIEBQQDAAMAAwAAAAAAAQIDBBESURMUMTIzIVJxkQVBoSJh8CNCgf/aAAwDAQACEQMRAD8AvEAAAAAAAAAAAAAAAAAAAAAAAAAAAAAAAAAAAAAAAAAAAAAAAAAAAAAAAEE8a7KtJk/yf3IU4+zG/wBOHMUPPayy/wAzY/uOfs/7+jmaExZLRGrTjUhfwakeEr1c7iXRXFdMVR0l2pqiqM4fY2ZAAAAAAAAAAAAAAAAAAAAAAAAAAAAAAAAAAAAAAAAAAAAAAAAAVRPO+1nmKusqmWJqLIxe5JQ1SPRYbxU/CytdkJE7ugAAAAAAAAAAAAAAAAAAAAAAAAAAAAAAAAAAAAAAAAAAAAAAAACqJ532s8xV1lUyxNRZGL3JKGqR6LDeKn4WVrshInd0AAAAAAAAAAAAAAAAAAAAAAAAAAAAAAAAAAAAAAAAAAAAAAAAAVRPO+1nmKusqmWJqLIxe5JQ1SPRYbxU/CytdkJCUksrd3xZ3zdHydqpr+OG1E0107saoeccpaSntx3jiU7wxqjc45S0lPbjvHEp3g1RucbpaSntx3jiU7wao3fSFWMv0yT7GmbRMT0ZzZmWQAAAAAAAAAAAAAAAAAAAAAAAAAYymlnaXa7jEzEDDjNPrw2omNdO7GcPONU9JDaiNdO5qh7xmn14bURrp3M4OM0+vDaiNVO5nBxmn14bURqp3M4OM0+vDaiNVO5nBxmn14bURqjczh76eHWjtIzqgzhnGSeVNNdKyoRObL0yAAABVE877WeYq6yqZYmolHh6uqVOjTl6ONOCjfD9cvjfzfIlc3ciiKKfTJ141WURCNq1JTd85OT6ZtyfeyNNU1dZcpmZ6sLjA9uAXALgC/8AMR6CQseGrTRu4FWTS/gqPhx7Mub5Ei3irtHSfv1dKbtdP7dTgfGenWahWSpTeRO/8uT6L+Z9pZ2MdTX6Vek/xKt34q9J9JdATkgAAc7jtUlGhTcZOL9MlfFtO7gvoIH5CZiiMt0fEzMUuN41U0k9uW8qOJVvP2hap3ONVNJPblvHEq3n7NU7nGqmknty3jiVbz9mqdzjVTST25bxxKt5+zVO5xqppJ7ct44lW8/Zqnc41U0k9uW8cSrefs1TucaqaSe3LeOJVvP2ap3ONVNJPblvHEq3n7NU7nGqmknty3jiVbz9mqdzjVTST25bxxKt5+zVO5xqppJ7ct44lW8/Zqnd9rFaajq0k6k8tWGThy6Ub27lU1x6z1htTVOqPVZx6NZgACJwzh2lZfw/rqNXqlF5vjJ8yIt/FUWvTrOzlcvU0fLkLdjBaa1/5jpx6lK+K7877yquYy7X+8vhDrvV1IyTvd7yvpeVkaZmerl1Y3GAuAXALgFwC4BcAuQYWBihyOn+6p5mX2B8MLGx2QmiW7AAABVE877WeYq6yqZYmoAAPLwF66QHCXSAvQHoAAB1+KWGnK6z1ne7vypvO0v4H8egtsFic/8Ax1df0mWLuf8AjLqizSgDm8efcUtevKyv/I9kfKNiu2HFFMhAAAAAAAAAAAA+9h99S10PMjpa76fmGae6FpHpVqARGMeFuK0vw+9qXqC6Omb7CLir/Cp9Os9HK7c0R/tX85uTcpNtyd7k3e2+llDMzM5yrpnNiYABeAvGYXjMLwF4C8BeAvDCwMUOR0/3VPMy+wPhhY2OxMkt2AAACqJ532s8xV1lUyxNRs4OsM7RUVOmsryuT/TCPPJnWzaqu1aaW9FE1zlDuMHYuWailwoKrPnnVSkr/hHMi6tYO3RHTOf9p1FmilJxs1NZoQXZGKO+inZ00wy9FHqx7kZ0xsZHoo9WPcjOmNjJ47PB54R2UY0U7GmGvXwXZ6iunRpv48FJ/JrMaVWbdUesNZt0z1hyeMGLnoE6tC+VNfqg8sqa6b+deBV4rBcONdHRFu2NPrT0c8V6MypzcWpRd0otSTXM1mZtTVNM5x1InL1Wdg61KtRp1V/9IJtdD5133no7VeuiKt1pTVqiJbJ0bNe2WOnXSjVgpqLvSd+R5r/6mldumuMqoza1UxV1anqCyaCH3bzlytn2w14VGz31BZNBD7t45Wz7YOFRseoLJoIfdvHK2fbBwqNj1BZNBD7t45Wz7YOFRsiMaMFWejZ3OlTjGXDiuEr77mRcZYt0Ws6Y9XG/bpijOIceVCG28E0oztFGE1fGVWKcXma6Dth6YquUxLe3ETVES7z1BZNBD7t5d8rZ9sJ/Co2PUFk0EPu3jlbPtg4VGx6gsmgh928crZ9sHCo2PUFk0EPu3jlbPtg4VGz2GArLFpqjFOLTTy5Gs3OZjDWo9YpItUR+kid3QArjGG2+ntFSV/4YP0cP2x5/m738zz+Kua7sz+o9Fber1VI0jObdwVg2paqnAp5Esspv9MF0v4/A72LNV2rKG9uia5yh29gxfs1FL8tVJc86qUm38E8i+Rc28Jbojpn8p1Nmmn9N7idLRU9iO47cOnZvpjY4nS0dPYjuGinZnTGxxOlo6exHcNFOxpjY4lR0VPYjuHDp2Y0xscSo6KnsR3Dh07QaadjiVHRU9iO4cOnaDTTscSo6KnsR3Dh07QaadnnEqOip7Edw4dO0GmnZ9adOMVdFKK6IpJdyNoiI9IbZZMzIAAAFUTzvtZ5irrKpliaju8TrGqdn9Jd+Ku3Jvn4KyRXi/mXmBt6bWf7lPw9OVOe6eJruAAAAABjOKaaavTVzTzNPmMTGfoKxwlZvQ1qtPmpzaX7c6/o0ebvUaLlVKrrp01TDWObV3WJVThWVrR1ZRXY7pf8AJl3+PnO1lsnYaf8ABPk5IAAAAAAg8cuSvWQIWP8AC4YnscEUaA3sB8qoa6PiSMN5aW9rvhZZ6FZgAAAAAa+EK3o6NWejpTku1K80u1aaJlrVOUTKrkeZVYBYuLtgVCzwV346iU5vn4T5vksh6DC2Yt24j9/tY2qNNKUJLqAAAAAAAAAAAAAAAVRPO+1nmKusqmWJqLKwAv8AC2fUx8D0WG8VPwsrXZDfO7oAAAAAAArvGjllbth5UUGM81X/AH6V1/vlFEVydriN7ipr35Ylz+O8c/Kbhex0hYJIAAAAAEHjlyV6yBCx/hcMT2OCKNAb2A+VUNdHxJGG8tLe13wss9CswAAAAAI7GF3WSvq2u84Yrw1fDnd7JVueeVrKlHhSiutJLvZmj1qiGY6wtdHp1qAAAAAAAAAAAAAAAAKonnfazzFXWVTLE1YWVgHktn1MPA9FhvFT8LS12Q3zu3AAAAAAAV3jTyyt2w8qKDG+aVdf75RRFcna4je4qa9+WJc/jfHPym4XsdIWCSAAAAABB45clesgQsf4XDE9jgijQG9gPlVDXR8SRhvLS3td8LLPQrMAAAAACMxkX+Er/s/3RHxXhqc73ZKuTzytfSzu6cH0Ti/6m1HdDNPWFqnp1qAAAAAAAAAAAAAAAAKonnfazzFXWVTLE1YWVgHktn1MPA9FhvFT8LS12Q3zu3AAAAAAAV3jTyyt2w8qKDG+aVdf75RRFcna4je4qa9+WJc/jfHPym4XsdIWCSAAAAABB45clesgQsf4XDE9jgijQG9gPlVDXR8SRhvLS3td8LLPQrMAAAAADTwvS4dnrxWeVGd3bdkOV6nVbqj/AE0rjOmYVkebVgZgWnZK6q04VI5qkFJfM9LbqiqmKoWtM5xm+xuyAAAAAAAAAAAAAAAVRPO+1nmKusqmWJqwsrAPJbPqYeB6LDeKn4WlrshvnduAAAAAAArvGnllbth5UUGN80q6/wB8ooiuTtcRvcVNe/LEufxvjn5TcL2OkLBJAAAAAAg8cuSvWQIWP8LhiexwRRoDewHyqhro+JIw3lpb2u+FlnoVmAAAAAB40BWOE7I6FapS5oTfB+MHli+5o83et8OuaVZcp01TDVOTm6LFnDyoL0NZ/lt3wnn9G3nT/wAvh4WGDxcUf4V9Eqze0/4z0dpSqxmlKDUovNKLTT+aLimYmM4TInPozMsgAAAAAAAAAAAAAKonnfazzFXWVTLE1YWVgHktn1MPA9FhvFT8LS12Q3zu3AAAAAAAV3jTyyt2w8qKDG+apXX++UURXJ2uI3uKmvfliXP43xz8puF7HSFgkgAAAAAQeOXJXrIELH+FwxPY4Io0BvYD5VQ10fEkYby0t7XfCyz0KzAAAAAAAc3jfgl1YqvTV86SunFZ5U+ntWX5Mr8dh9ca6esI+It6o1Q4opkEA+lGvOnlpznBvnhKUb+43prqp7ZyZiqY6S2Vhe1aerts6czd90tuLXuy9dWrT1O8zzV73Szxa9z11atPU7xzV33ScWvd564tWnq7TMcze90scWvc9cWrT1dtjmb3uk4te7z1vadPV25Dmbvuk4te562tOnq/UkOYu+6Ti17vPW1p09X6kjHMXfdJxa93b4r1pVLLCVSUpScp3yk22/xPnLnB1VVWomqc5TrMzNETKWJTqAAAFUTzvtZ5irrKpliaiycAcls+pieiw3ip+Fla7ISB3dAAAAAAAFdYz8sr9sfKigxnmq/79K6/3yiyK5O1xG9xU178sS5/G+OflNwvY6QsEkAAAAACDxy5K9ZAhY/wuGJ7HBFGgN7AfKqGuj4kjDeWlva74WWehWYAAAAAAABy+HMV1NupZroyeWVF5IyfTF8z+GbsK7EYGKp1W+uyNdsavWlydos86UuDVjKElzSV3d0lVXbqonKqMkOqmaZyl8jRgAAAAAAAAGWFgYocjp/uqeZl7gfDCxsdiZJbsAAAEM8WLHo3l/mVN5EnBWZ/TjwKNj2Xsejf1Km8cjZ2/pwLeyUs1CNKEacFdGCUYq9u5L4sk0UxRTFMdIdYjKMofU2ZAAAAAAARlrwBZq05VKkG5TuvanNX3K7Mn8ERq8Jarq1VR6udVqiqc5h8fZex6N/UqbzXkbO39a8C3s38H4PpWeLjRi4qUuE05Sllzc/Yjtas02oypdKaIpjKG0dWwAAAAAGvbbHTrw4FWPCjendfJZVmyo53LdNyNNUejWqmKoylo+zVj0P+pV/7HHk7Pt/stOBb2Z0MAWWnKM4UrpQalF8Oo7mvg2bU4W1TOcR6/wD1mLVETnEJMkOgAAAAAAAAA+dajCouDUjGS6s0pLuZrVTFXpMMTET1RtXFyxyyuil+yU4ruTOFWDsz/wCrnNiif0weK9j0cvqVN5ryNnb+scC3s89lrH1JfUqbxyNnb+nL29j2WsfUl9SpvHI2dv6cvb2PZax9SX1Km8cjZ2/py9vY9lrH1JfUqbxyNnb+nL29nqxXsejl9SpvHI2dv6cC3sey9j0b+pU3jkbO39OBb2PZex6N/UqbxyNnb+nAt7JKxWSFCCp0ldGLbSbbzu95X2ki3bpop009HSmmKYyh9zds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8255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22" name="AutoShape 28" descr="data:image/jpeg;base64,/9j/4AAQSkZJRgABAQAAAQABAAD/2wCEAAkGBw8ODw8PDRAQEBAMDRIPEAwNEA8QDQ0PFR0iGRURFBUYHiksGBolGxMTITEiJSkrLi4uFyAzOD8tNygtOisBCgoKDg0OGhAQGzckHCQ3NywtLCwvLiwsKzcsLjcsLCwsLCwuLCwsLCwsLCwsLCwsLCwsLCwsLCwsLCwsLCwrLP/AABEIAIoBbAMBEQACEQEDEQH/xAAbAAEAAgMBAQAAAAAAAAAAAAAABQcCBAYBA//EAEMQAAIBAQIICggEBAcBAAAAAAABAgMEEQUGITFTc5LREhQ0QVFScZGxshMVFjNhgZOiIiMyckJjoeEkYqPBwtLwQ//EABoBAQACAwEAAAAAAAAAAAAAAAAEBQECAwb/xAAtEQEAAQIEBQQDAAMAAwAAAAAAAQIDBBESURMUMTIzIVJxkQVBoSJh8CNCgf/aAAwDAQACEQMRAD8AvEAAAAAAAAAAAAAAAAAAAAAAAAAAAAAAAAAAAAAAAAAAAAAAAAAAAAAAAEE8a7KtJk/yf3IU4+zG/wBOHMUPPayy/wAzY/uOfs/7+jmaExZLRGrTjUhfwakeEr1c7iXRXFdMVR0l2pqiqM4fY2ZAAAAAAAAAAAAAAAAAAAAAAAAAAAAAAAAAAAAAAAAAAAAAAAAAVRPO+1nmKusqmWJqLIxe5JQ1SPRYbxU/CytdkJE7ugAAAAAAAAAAAAAAAAAAAAAAAAAAAAAAAAAAAAAAAAAAAAAAAACqJ532s8xV1lUyxNRZGL3JKGqR6LDeKn4WVrshInd0AAAAAAAAAAAAAAAAAAAAAAAAAAAAAAAAAAAAAAAAAAAAAAAAAVRPO+1nmKusqmWJqLIxe5JQ1SPRYbxU/CytdkJCUksrd3xZ3zdHydqpr+OG1E0107saoeccpaSntx3jiU7wxqjc45S0lPbjvHEp3g1RucbpaSntx3jiU7wao3fSFWMv0yT7GmbRMT0ZzZmWQAAAAAAAAAAAAAAAAAAAAAAAAAYymlnaXa7jEzEDDjNPrw2omNdO7GcPONU9JDaiNdO5qh7xmn14bURrp3M4OM0+vDaiNVO5nBxmn14bURqp3M4OM0+vDaiNVO5nBxmn14bURqjczh76eHWjtIzqgzhnGSeVNNdKyoRObL0yAAABVE877WeYq6yqZYmolHh6uqVOjTl6ONOCjfD9cvjfzfIlc3ciiKKfTJ141WURCNq1JTd85OT6ZtyfeyNNU1dZcpmZ6sLjA9uAXALgC/8AMR6CQseGrTRu4FWTS/gqPhx7Mub5Ei3irtHSfv1dKbtdP7dTgfGenWahWSpTeRO/8uT6L+Z9pZ2MdTX6Vek/xKt34q9J9JdATkgAAc7jtUlGhTcZOL9MlfFtO7gvoIH5CZiiMt0fEzMUuN41U0k9uW8qOJVvP2hap3ONVNJPblvHEq3n7NU7nGqmknty3jiVbz9mqdzjVTST25bxxKt5+zVO5xqppJ7ct44lW8/Zqnc41U0k9uW8cSrefs1TucaqaSe3LeOJVvP2ap3ONVNJPblvHEq3n7NU7nGqmknty3jiVbz9mqdzjVTST25bxxKt5+zVO5xqppJ7ct44lW8/Zqnd9rFaajq0k6k8tWGThy6Ub27lU1x6z1htTVOqPVZx6NZgACJwzh2lZfw/rqNXqlF5vjJ8yIt/FUWvTrOzlcvU0fLkLdjBaa1/5jpx6lK+K7877yquYy7X+8vhDrvV1IyTvd7yvpeVkaZmerl1Y3GAuAXALgFwC4BcAuQYWBihyOn+6p5mX2B8MLGx2QmiW7AAABVE877WeYq6yqZYmoAAPLwF66QHCXSAvQHoAAB1+KWGnK6z1ne7vypvO0v4H8egtsFic/8Ax1df0mWLuf8AjLqizSgDm8efcUtevKyv/I9kfKNiu2HFFMhAAAAAAAAAAAA+9h99S10PMjpa76fmGae6FpHpVqARGMeFuK0vw+9qXqC6Omb7CLir/Cp9Os9HK7c0R/tX85uTcpNtyd7k3e2+llDMzM5yrpnNiYABeAvGYXjMLwF4C8BeAvDCwMUOR0/3VPMy+wPhhY2OxMkt2AAACqJ532s8xV1lUyxNRs4OsM7RUVOmsryuT/TCPPJnWzaqu1aaW9FE1zlDuMHYuWailwoKrPnnVSkr/hHMi6tYO3RHTOf9p1FmilJxs1NZoQXZGKO+inZ00wy9FHqx7kZ0xsZHoo9WPcjOmNjJ47PB54R2UY0U7GmGvXwXZ6iunRpv48FJ/JrMaVWbdUesNZt0z1hyeMGLnoE6tC+VNfqg8sqa6b+deBV4rBcONdHRFu2NPrT0c8V6MypzcWpRd0otSTXM1mZtTVNM5x1InL1Wdg61KtRp1V/9IJtdD5133no7VeuiKt1pTVqiJbJ0bNe2WOnXSjVgpqLvSd+R5r/6mldumuMqoza1UxV1anqCyaCH3bzlytn2w14VGz31BZNBD7t45Wz7YOFRseoLJoIfdvHK2fbBwqNj1BZNBD7t45Wz7YOFRsiMaMFWejZ3OlTjGXDiuEr77mRcZYt0Ws6Y9XG/bpijOIceVCG28E0oztFGE1fGVWKcXma6Dth6YquUxLe3ETVES7z1BZNBD7t5d8rZ9sJ/Co2PUFk0EPu3jlbPtg4VGx6gsmgh928crZ9sHCo2PUFk0EPu3jlbPtg4VGz2GArLFpqjFOLTTy5Gs3OZjDWo9YpItUR+kid3QArjGG2+ntFSV/4YP0cP2x5/m738zz+Kua7sz+o9Fber1VI0jObdwVg2paqnAp5Esspv9MF0v4/A72LNV2rKG9uia5yh29gxfs1FL8tVJc86qUm38E8i+Rc28Jbojpn8p1Nmmn9N7idLRU9iO47cOnZvpjY4nS0dPYjuGinZnTGxxOlo6exHcNFOxpjY4lR0VPYjuHDp2Y0xscSo6KnsR3Dh07QaadjiVHRU9iO4cOnaDTTscSo6KnsR3Dh07QaadnnEqOip7Edw4dO0GmnZ9adOMVdFKK6IpJdyNoiI9IbZZMzIAAAFUTzvtZ5irrKpliaju8TrGqdn9Jd+Ku3Jvn4KyRXi/mXmBt6bWf7lPw9OVOe6eJruAAAAABjOKaaavTVzTzNPmMTGfoKxwlZvQ1qtPmpzaX7c6/o0ebvUaLlVKrrp01TDWObV3WJVThWVrR1ZRXY7pf8AJl3+PnO1lsnYaf8ABPk5IAAAAAAg8cuSvWQIWP8AC4YnscEUaA3sB8qoa6PiSMN5aW9rvhZZ6FZgAAAAAa+EK3o6NWejpTku1K80u1aaJlrVOUTKrkeZVYBYuLtgVCzwV346iU5vn4T5vksh6DC2Yt24j9/tY2qNNKUJLqAAAAAAAAAAAAAAAVRPO+1nmKusqmWJqLKwAv8AC2fUx8D0WG8VPwsrXZDfO7oAAAAAAArvGjllbth5UUGM81X/AH6V1/vlFEVydriN7ipr35Ylz+O8c/Kbhex0hYJIAAAAAEHjlyV6yBCx/hcMT2OCKNAb2A+VUNdHxJGG8tLe13wss9CswAAAAAI7GF3WSvq2u84Yrw1fDnd7JVueeVrKlHhSiutJLvZmj1qiGY6wtdHp1qAAAAAAAAAAAAAAAAKonnfazzFXWVTLE1YWVgHktn1MPA9FhvFT8LS12Q3zu3AAAAAAAV3jTyyt2w8qKDG+aVdf75RRFcna4je4qa9+WJc/jfHPym4XsdIWCSAAAAABB45clesgQsf4XDE9jgijQG9gPlVDXR8SRhvLS3td8LLPQrMAAAAACMxkX+Er/s/3RHxXhqc73ZKuTzytfSzu6cH0Ti/6m1HdDNPWFqnp1qAAAAAAAAAAAAAAAAKonnfazzFXWVTLE1YWVgHktn1MPA9FhvFT8LS12Q3zu3AAAAAAAV3jTyyt2w8qKDG+aVdf75RRFcna4je4qa9+WJc/jfHPym4XsdIWCSAAAAABB45clesgQsf4XDE9jgijQG9gPlVDXR8SRhvLS3td8LLPQrMAAAAADTwvS4dnrxWeVGd3bdkOV6nVbqj/AE0rjOmYVkebVgZgWnZK6q04VI5qkFJfM9LbqiqmKoWtM5xm+xuyAAAAAAAAAAAAAAAVRPO+1nmKusqmWJqwsrAPJbPqYeB6LDeKn4WlrshvnduAAAAAAArvGnllbth5UUGN80q6/wB8ooiuTtcRvcVNe/LEufxvjn5TcL2OkLBJAAAAAAg8cuSvWQIWP8LhiexwRRoDewHyqhro+JIw3lpb2u+FlnoVmAAAAAB40BWOE7I6FapS5oTfB+MHli+5o83et8OuaVZcp01TDVOTm6LFnDyoL0NZ/lt3wnn9G3nT/wAvh4WGDxcUf4V9Eqze0/4z0dpSqxmlKDUovNKLTT+aLimYmM4TInPozMsgAAAAAAAAAAAAAKonnfazzFXWVTLE1YWVgHktn1MPA9FhvFT8LS12Q3zu3AAAAAAAV3jTyyt2w8qKDG+apXX++UURXJ2uI3uKmvfliXP43xz8puF7HSFgkgAAAAAQeOXJXrIELH+FwxPY4Io0BvYD5VQ10fEkYby0t7XfCyz0KzAAAAAAAc3jfgl1YqvTV86SunFZ5U+ntWX5Mr8dh9ca6esI+It6o1Q4opkEA+lGvOnlpznBvnhKUb+43prqp7ZyZiqY6S2Vhe1aerts6czd90tuLXuy9dWrT1O8zzV73Szxa9z11atPU7xzV33ScWvd564tWnq7TMcze90scWvc9cWrT1dtjmb3uk4te7z1vadPV25Dmbvuk4te562tOnq/UkOYu+6Ti17vPW1p09X6kjHMXfdJxa93b4r1pVLLCVSUpScp3yk22/xPnLnB1VVWomqc5TrMzNETKWJTqAAAFUTzvtZ5irrKpliaiycAcls+pieiw3ip+Fla7ISB3dAAAAAAAFdYz8sr9sfKigxnmq/79K6/3yiyK5O1xG9xU178sS5/G+OflNwvY6QsEkAAAAACDxy5K9ZAhY/wuGJ7HBFGgN7AfKqGuj4kjDeWlva74WWehWYAAAAAAABy+HMV1NupZroyeWVF5IyfTF8z+GbsK7EYGKp1W+uyNdsavWlydos86UuDVjKElzSV3d0lVXbqonKqMkOqmaZyl8jRgAAAAAAAAGWFgYocjp/uqeZl7gfDCxsdiZJbsAAAEM8WLHo3l/mVN5EnBWZ/TjwKNj2Xsejf1Km8cjZ2/pwLeyUs1CNKEacFdGCUYq9u5L4sk0UxRTFMdIdYjKMofU2ZAAAAAAARlrwBZq05VKkG5TuvanNX3K7Mn8ERq8Jarq1VR6udVqiqc5h8fZex6N/UqbzXkbO39a8C3s38H4PpWeLjRi4qUuE05Sllzc/Yjtas02oypdKaIpjKG0dWwAAAAAGvbbHTrw4FWPCjendfJZVmyo53LdNyNNUejWqmKoylo+zVj0P+pV/7HHk7Pt/stOBb2Z0MAWWnKM4UrpQalF8Oo7mvg2bU4W1TOcR6/wD1mLVETnEJMkOgAAAAAAAAA+dajCouDUjGS6s0pLuZrVTFXpMMTET1RtXFyxyyuil+yU4ruTOFWDsz/wCrnNiif0weK9j0cvqVN5ryNnb+scC3s89lrH1JfUqbxyNnb+nL29j2WsfUl9SpvHI2dv6cvb2PZax9SX1Km8cjZ2/py9vY9lrH1JfUqbxyNnb+nL29nqxXsejl9SpvHI2dv6cC3sey9j0b+pU3jkbO39OBb2PZex6N/UqbxyNnb+nAt7JKxWSFCCp0ldGLbSbbzu95X2ki3bpop009HSmmKYyh9zds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977900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44" name="投影片編號版面配置區 3"/>
          <p:cNvSpPr txBox="1">
            <a:spLocks/>
          </p:cNvSpPr>
          <p:nvPr/>
        </p:nvSpPr>
        <p:spPr bwMode="auto">
          <a:xfrm>
            <a:off x="8662040" y="6518275"/>
            <a:ext cx="4683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2F0F5D-A56A-44C2-8C2D-D4C40D534BFF}" type="slidenum">
              <a:rPr kumimoji="0" lang="en-US" altLang="zh-TW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kumimoji="0" lang="en-US" altLang="zh-TW" dirty="0">
              <a:solidFill>
                <a:prstClr val="black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266054" y="1994758"/>
            <a:ext cx="1498814" cy="102813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组合 5"/>
          <p:cNvGrpSpPr/>
          <p:nvPr/>
        </p:nvGrpSpPr>
        <p:grpSpPr>
          <a:xfrm>
            <a:off x="520700" y="1545374"/>
            <a:ext cx="8261467" cy="4897750"/>
            <a:chOff x="520700" y="1545374"/>
            <a:chExt cx="8261467" cy="4897750"/>
          </a:xfrm>
        </p:grpSpPr>
        <p:pic>
          <p:nvPicPr>
            <p:cNvPr id="48156" name="Picture 28" descr="D:\4.ICT MKT 管理\01_Company Profile\LUXSHARE-ICT Company Profile\2013 2H\公司簡介\圖檔\LOGO\for PPT\邁瑞LOGO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494" y="5809754"/>
              <a:ext cx="1308898" cy="401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58" name="Picture 30" descr="D:\4.ICT MKT 管理\01_Company Profile\LUXSHARE-ICT Company Profile\2013 2H\公司簡介\圖檔\LOGO\for PPT\emerson-logo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539" y="5695421"/>
              <a:ext cx="1223918" cy="558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895" y="5085184"/>
              <a:ext cx="1360067" cy="414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23" y="5002893"/>
              <a:ext cx="2023308" cy="416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3736" y="5589240"/>
              <a:ext cx="1650639" cy="371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6" descr="MagnaClosures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22003" y="4913568"/>
              <a:ext cx="1297376" cy="480377"/>
            </a:xfrm>
            <a:prstGeom prst="rect">
              <a:avLst/>
            </a:prstGeom>
            <a:noFill/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5013176"/>
              <a:ext cx="1244066" cy="62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5781718"/>
              <a:ext cx="1152128" cy="59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图片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956" y="5157192"/>
              <a:ext cx="1333500" cy="533400"/>
            </a:xfrm>
            <a:prstGeom prst="rect">
              <a:avLst/>
            </a:prstGeom>
          </p:spPr>
        </p:pic>
        <p:pic>
          <p:nvPicPr>
            <p:cNvPr id="48134" name="Picture 6" descr="D:\4.ICT MKT 管理\01_Company Profile\LUXSHARE-ICT Company Profile\2013 2H\公司簡介\圖檔\LOGO\for PPT\best-buy-logo.gif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764" y="4296207"/>
              <a:ext cx="826603" cy="672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49" name="Picture 21" descr="D:\4.ICT MKT 管理\01_Company Profile\LUXSHARE-ICT Company Profile\2013 2H\公司簡介\圖檔\LOGO\for PPT\酷派logo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6369" y="4416582"/>
              <a:ext cx="1504011" cy="356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00" y="4460543"/>
              <a:ext cx="1365099" cy="269386"/>
            </a:xfrm>
            <a:prstGeom prst="rect">
              <a:avLst/>
            </a:prstGeom>
          </p:spPr>
        </p:pic>
        <p:pic>
          <p:nvPicPr>
            <p:cNvPr id="48" name="圖片 47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189" y="4416582"/>
              <a:ext cx="1107650" cy="570422"/>
            </a:xfrm>
            <a:prstGeom prst="rect">
              <a:avLst/>
            </a:prstGeom>
          </p:spPr>
        </p:pic>
        <p:pic>
          <p:nvPicPr>
            <p:cNvPr id="68" name="圖片 67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793" y="4373642"/>
              <a:ext cx="891811" cy="543805"/>
            </a:xfrm>
            <a:prstGeom prst="rect">
              <a:avLst/>
            </a:prstGeom>
          </p:spPr>
        </p:pic>
        <p:pic>
          <p:nvPicPr>
            <p:cNvPr id="48140" name="Picture 12" descr="D:\4.ICT MKT 管理\01_Company Profile\LUXSHARE-ICT Company Profile\2013 2H\公司簡介\圖檔\LOGO\for PPT\huawei-logos.gif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780" y="3595133"/>
              <a:ext cx="743839" cy="70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32" name="Picture 4" descr="D:\4.ICT MKT 管理\01_Company Profile\LUXSHARE-ICT Company Profile\2013 2H\公司簡介\圖檔\LOGO\for PPT\arris-group-inc-logo.gif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0203" y="2497654"/>
              <a:ext cx="1061964" cy="349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37" name="Picture 9" descr="D:\4.ICT MKT 管理\01_Company Profile\LUXSHARE-ICT Company Profile\2013 2H\公司簡介\圖檔\LOGO\for PPT\Dell-logo.gif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785" y="1640076"/>
              <a:ext cx="798942" cy="789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39" name="Picture 11" descr="D:\4.ICT MKT 管理\01_Company Profile\LUXSHARE-ICT Company Profile\2013 2H\公司簡介\圖檔\LOGO\for PPT\hp-logo.gif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902" y="1741113"/>
              <a:ext cx="975352" cy="620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41" name="Picture 13" descr="D:\4.ICT MKT 管理\01_Company Profile\LUXSHARE-ICT Company Profile\2013 2H\公司簡介\圖檔\LOGO\for PPT\lenovo-logos.gif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889" y="1741113"/>
              <a:ext cx="1678585" cy="612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30" name="Picture 2" descr="D:\4.ICT MKT 管理\01_Company Profile\LUXSHARE-ICT Company Profile\2013 2H\公司簡介\圖檔\LOGO\for PPT\acer-logo.gif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987" y="1841097"/>
              <a:ext cx="1112655" cy="27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31" name="Picture 3" descr="D:\4.ICT MKT 管理\01_Company Profile\LUXSHARE-ICT Company Profile\2013 2H\公司簡介\圖檔\LOGO\for PPT\Apple-logo.gif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469" y="1545374"/>
              <a:ext cx="775550" cy="861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33" name="Picture 5" descr="D:\4.ICT MKT 管理\01_Company Profile\LUXSHARE-ICT Company Profile\2013 2H\公司簡介\圖檔\LOGO\for PPT\Asus-Logo.gif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156" y="1773203"/>
              <a:ext cx="1217187" cy="315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45" name="Picture 17" descr="D:\4.ICT MKT 管理\01_Company Profile\LUXSHARE-ICT Company Profile\2013 2H\公司簡介\圖檔\LOGO\for PPT\Seagate-logos.gif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1454" y="2406414"/>
              <a:ext cx="1524079" cy="58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42" name="Picture 14" descr="D:\4.ICT MKT 管理\01_Company Profile\LUXSHARE-ICT Company Profile\2013 2H\公司簡介\圖檔\LOGO\for PPT\Microsoft-logo.gif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30" y="2515424"/>
              <a:ext cx="1497480" cy="331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圖片 37" descr="logo-lg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944" y="2597388"/>
              <a:ext cx="820861" cy="36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2" descr="http://www.samsung.com/tw/common/img/logo.gif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461" y="2563194"/>
              <a:ext cx="1584379" cy="49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00" y="6096669"/>
              <a:ext cx="1891060" cy="346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551" y="6071012"/>
              <a:ext cx="1528770" cy="28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8" name="Picture 10" descr="D:\4.ICT MKT 管理\01_Company Profile\LUXSHARE-ICT Company Profile\2013 2H\公司簡介\圖檔\LOGO\for PPT\Elecom-Logo.gif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938" y="3749131"/>
              <a:ext cx="1382481" cy="239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43" name="Picture 15" descr="D:\4.ICT MKT 管理\01_Company Profile\LUXSHARE-ICT Company Profile\2013 2H\公司簡介\圖檔\LOGO\for PPT\Panasonic_logos.gif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286" y="3097764"/>
              <a:ext cx="1584176" cy="475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46" name="Picture 18" descr="D:\4.ICT MKT 管理\01_Company Profile\LUXSHARE-ICT Company Profile\2013 2H\公司簡介\圖檔\LOGO\for PPT\sony-logo.gif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781" y="3212976"/>
              <a:ext cx="1382481" cy="24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47" name="Picture 19" descr="D:\4.ICT MKT 管理\01_Company Profile\LUXSHARE-ICT Company Profile\2013 2H\公司簡介\圖檔\LOGO\for PPT\Toshiba-Logo.gif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157" y="3224512"/>
              <a:ext cx="1382481" cy="27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99" descr="E:\07.素材库\LOGO\客户公司LOGO\克莱斯勒.gif"/>
            <p:cNvPicPr>
              <a:picLocks noChangeAspect="1" noChangeArrowheads="1"/>
            </p:cNvPicPr>
            <p:nvPr/>
          </p:nvPicPr>
          <p:blipFill>
            <a:blip r:embed="rId35"/>
            <a:stretch>
              <a:fillRect/>
            </a:stretch>
          </p:blipFill>
          <p:spPr bwMode="auto">
            <a:xfrm>
              <a:off x="5910826" y="3098612"/>
              <a:ext cx="852116" cy="4132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alpha val="65000"/>
                </a:schemeClr>
              </a:outerShdw>
            </a:effectLst>
          </p:spPr>
        </p:pic>
        <p:pic>
          <p:nvPicPr>
            <p:cNvPr id="51" name="Picture 16" descr="D:\4.ICT MKT 管理\01_Company Profile\LUXSHARE-ICT Company Profile\2013 2H\公司簡介\圖檔\LOGO\for PPT\Pioneer-Logos.gif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86" y="3717032"/>
              <a:ext cx="1702147" cy="374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图片 44" descr="http://f.hiphotos.baidu.com/zhidao/pic/item/11385343fbf2b2112e1f1749ca8065380cd78e80.jpg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856" y="3645024"/>
              <a:ext cx="769360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82" descr="ACER"/>
            <p:cNvPicPr>
              <a:picLocks noChangeAspect="1" noChangeArrowheads="1"/>
            </p:cNvPicPr>
            <p:nvPr/>
          </p:nvPicPr>
          <p:blipFill>
            <a:blip r:embed="rId38"/>
            <a:stretch>
              <a:fillRect/>
            </a:stretch>
          </p:blipFill>
          <p:spPr bwMode="auto">
            <a:xfrm>
              <a:off x="4557838" y="3635891"/>
              <a:ext cx="1025506" cy="585197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700" dir="5400000" algn="ctr" rotWithShape="0">
                <a:srgbClr val="000000"/>
              </a:outerShdw>
            </a:effectLst>
          </p:spPr>
        </p:pic>
        <p:pic>
          <p:nvPicPr>
            <p:cNvPr id="71" name="Picture 76" descr="BENQ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38" y="3251782"/>
              <a:ext cx="1333821" cy="24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316" y="2554504"/>
              <a:ext cx="1442052" cy="419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图片 67"/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746" y="3717032"/>
              <a:ext cx="1348734" cy="37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213" y="5448800"/>
              <a:ext cx="1773928" cy="409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336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標題 1"/>
          <p:cNvSpPr>
            <a:spLocks noGrp="1"/>
          </p:cNvSpPr>
          <p:nvPr>
            <p:ph type="title"/>
          </p:nvPr>
        </p:nvSpPr>
        <p:spPr>
          <a:xfrm>
            <a:off x="579438" y="476250"/>
            <a:ext cx="7993062" cy="8620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立讯精密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产品和应用</a:t>
            </a:r>
            <a:endParaRPr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3" name="投影片編號版面配置區 3"/>
          <p:cNvSpPr txBox="1">
            <a:spLocks/>
          </p:cNvSpPr>
          <p:nvPr/>
        </p:nvSpPr>
        <p:spPr bwMode="auto">
          <a:xfrm>
            <a:off x="8675688" y="6518275"/>
            <a:ext cx="4683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B548DAF-6591-413A-BA7E-ADCA8C5D9645}" type="slidenum">
              <a:rPr lang="en-US" altLang="zh-TW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4950" y="1564687"/>
            <a:ext cx="7822226" cy="4847941"/>
            <a:chOff x="54950" y="1564687"/>
            <a:chExt cx="7822226" cy="4847941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82840" y="4136350"/>
              <a:ext cx="7294336" cy="429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群組 143"/>
            <p:cNvGrpSpPr/>
            <p:nvPr/>
          </p:nvGrpSpPr>
          <p:grpSpPr>
            <a:xfrm>
              <a:off x="54950" y="1564687"/>
              <a:ext cx="3580946" cy="4847941"/>
              <a:chOff x="54950" y="1564687"/>
              <a:chExt cx="3580946" cy="4847941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1520056" y="4641102"/>
                <a:ext cx="2115840" cy="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1" name="群組 140"/>
              <p:cNvGrpSpPr/>
              <p:nvPr/>
            </p:nvGrpSpPr>
            <p:grpSpPr>
              <a:xfrm>
                <a:off x="54950" y="1564687"/>
                <a:ext cx="3364922" cy="4847941"/>
                <a:chOff x="54950" y="1564687"/>
                <a:chExt cx="3364922" cy="4847941"/>
              </a:xfrm>
            </p:grpSpPr>
            <p:cxnSp>
              <p:nvCxnSpPr>
                <p:cNvPr id="6" name="直接连接符 5"/>
                <p:cNvCxnSpPr/>
                <p:nvPr/>
              </p:nvCxnSpPr>
              <p:spPr>
                <a:xfrm>
                  <a:off x="563936" y="4637532"/>
                  <a:ext cx="762298" cy="0"/>
                </a:xfrm>
                <a:prstGeom prst="line">
                  <a:avLst/>
                </a:prstGeom>
                <a:ln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40" name="矩形 49"/>
                <p:cNvSpPr>
                  <a:spLocks noChangeArrowheads="1"/>
                </p:cNvSpPr>
                <p:nvPr/>
              </p:nvSpPr>
              <p:spPr bwMode="auto">
                <a:xfrm>
                  <a:off x="54950" y="3362450"/>
                  <a:ext cx="1636730" cy="4985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EECE1"/>
                    </a:buClr>
                    <a:buSzPct val="75000"/>
                  </a:pPr>
                  <a:r>
                    <a:rPr kumimoji="1" lang="en-US" altLang="zh-CN" sz="1200" dirty="0" smtClean="0">
                      <a:solidFill>
                        <a:prstClr val="black"/>
                      </a:solidFill>
                      <a:ea typeface="SimSun" panose="02010600030101010101" pitchFamily="2" charset="-122"/>
                    </a:rPr>
                    <a:t>Front I/O internal cable</a:t>
                  </a:r>
                </a:p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EECE1"/>
                    </a:buClr>
                    <a:buSzPct val="75000"/>
                  </a:pPr>
                  <a:r>
                    <a:rPr kumimoji="1" lang="en-US" altLang="zh-CN" sz="1200" dirty="0" smtClean="0">
                      <a:solidFill>
                        <a:prstClr val="black"/>
                      </a:solidFill>
                      <a:ea typeface="SimSun" panose="02010600030101010101" pitchFamily="2" charset="-122"/>
                    </a:rPr>
                    <a:t>Wire harness</a:t>
                  </a:r>
                  <a:endParaRPr kumimoji="1" lang="en-US" altLang="zh-CN" sz="1200" dirty="0">
                    <a:solidFill>
                      <a:prstClr val="black"/>
                    </a:solidFill>
                    <a:ea typeface="SimSun" panose="02010600030101010101" pitchFamily="2" charset="-122"/>
                  </a:endParaRPr>
                </a:p>
              </p:txBody>
            </p:sp>
            <p:cxnSp>
              <p:nvCxnSpPr>
                <p:cNvPr id="36" name="直接连接符 19"/>
                <p:cNvCxnSpPr/>
                <p:nvPr/>
              </p:nvCxnSpPr>
              <p:spPr>
                <a:xfrm flipV="1">
                  <a:off x="923976" y="4637533"/>
                  <a:ext cx="0" cy="2196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46" name="矩形 45"/>
                <p:cNvSpPr/>
                <p:nvPr/>
              </p:nvSpPr>
              <p:spPr>
                <a:xfrm>
                  <a:off x="563936" y="4213537"/>
                  <a:ext cx="696912" cy="36988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kumimoji="1" lang="en-US" altLang="zh-CN" dirty="0" smtClean="0">
                      <a:solidFill>
                        <a:srgbClr val="FF8F26"/>
                      </a:solidFill>
                      <a:latin typeface="Helvetica"/>
                      <a:ea typeface="MS PGothic" pitchFamily="34" charset="-128"/>
                      <a:cs typeface="Helvetica"/>
                    </a:rPr>
                    <a:t>2004</a:t>
                  </a:r>
                  <a:endParaRPr kumimoji="1" lang="en-US" altLang="zh-CN" dirty="0">
                    <a:solidFill>
                      <a:srgbClr val="FF8F26"/>
                    </a:solidFill>
                    <a:latin typeface="Helvetica"/>
                    <a:ea typeface="MS PGothic" pitchFamily="34" charset="-128"/>
                    <a:cs typeface="Helvetica"/>
                  </a:endParaRPr>
                </a:p>
              </p:txBody>
            </p:sp>
            <p:cxnSp>
              <p:nvCxnSpPr>
                <p:cNvPr id="57" name="直接连接符 31"/>
                <p:cNvCxnSpPr/>
                <p:nvPr/>
              </p:nvCxnSpPr>
              <p:spPr>
                <a:xfrm flipV="1">
                  <a:off x="2411760" y="4645585"/>
                  <a:ext cx="0" cy="2196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矩形 49"/>
                <p:cNvSpPr>
                  <a:spLocks noChangeArrowheads="1"/>
                </p:cNvSpPr>
                <p:nvPr/>
              </p:nvSpPr>
              <p:spPr bwMode="auto">
                <a:xfrm>
                  <a:off x="1769677" y="3140968"/>
                  <a:ext cx="1650195" cy="720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EECE1"/>
                    </a:buClr>
                    <a:buSzPct val="75000"/>
                  </a:pPr>
                  <a:r>
                    <a:rPr kumimoji="1" lang="en-US" altLang="zh-CN" sz="1200" dirty="0" smtClean="0">
                      <a:solidFill>
                        <a:prstClr val="black"/>
                      </a:solidFill>
                      <a:ea typeface="SimSun" panose="02010600030101010101" pitchFamily="2" charset="-122"/>
                    </a:rPr>
                    <a:t>MCC / FFC </a:t>
                  </a:r>
                </a:p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EECE1"/>
                    </a:buClr>
                    <a:buSzPct val="75000"/>
                  </a:pPr>
                  <a:r>
                    <a:rPr kumimoji="1" lang="en-US" altLang="zh-CN" sz="1200" dirty="0" smtClean="0">
                      <a:solidFill>
                        <a:prstClr val="black"/>
                      </a:solidFill>
                      <a:ea typeface="SimSun" panose="02010600030101010101" pitchFamily="2" charset="-122"/>
                    </a:rPr>
                    <a:t>AC </a:t>
                  </a:r>
                  <a:r>
                    <a:rPr kumimoji="1" lang="en-US" altLang="zh-CN" sz="1200" dirty="0">
                      <a:solidFill>
                        <a:prstClr val="black"/>
                      </a:solidFill>
                      <a:ea typeface="SimSun" panose="02010600030101010101" pitchFamily="2" charset="-122"/>
                    </a:rPr>
                    <a:t>P</a:t>
                  </a:r>
                  <a:r>
                    <a:rPr kumimoji="1" lang="en-US" altLang="zh-CN" sz="1200" dirty="0" smtClean="0">
                      <a:solidFill>
                        <a:prstClr val="black"/>
                      </a:solidFill>
                      <a:ea typeface="SimSun" panose="02010600030101010101" pitchFamily="2" charset="-122"/>
                    </a:rPr>
                    <a:t>ower cord</a:t>
                  </a:r>
                </a:p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EECE1"/>
                    </a:buClr>
                    <a:buSzPct val="75000"/>
                  </a:pPr>
                  <a:r>
                    <a:rPr kumimoji="1" lang="en-US" altLang="zh-CN" sz="1200" dirty="0" smtClean="0">
                      <a:solidFill>
                        <a:prstClr val="black"/>
                      </a:solidFill>
                      <a:ea typeface="SimSun" panose="02010600030101010101" pitchFamily="2" charset="-122"/>
                    </a:rPr>
                    <a:t>External Cable / Dongle</a:t>
                  </a:r>
                </a:p>
              </p:txBody>
            </p:sp>
            <p:sp>
              <p:nvSpPr>
                <p:cNvPr id="67" name="矩形 66"/>
                <p:cNvSpPr/>
                <p:nvPr/>
              </p:nvSpPr>
              <p:spPr>
                <a:xfrm>
                  <a:off x="2074888" y="4213537"/>
                  <a:ext cx="696912" cy="36988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kumimoji="1" lang="en-US" altLang="zh-CN" dirty="0" smtClean="0">
                      <a:solidFill>
                        <a:prstClr val="white">
                          <a:lumMod val="50000"/>
                        </a:prstClr>
                      </a:solidFill>
                      <a:latin typeface="Helvetica"/>
                      <a:ea typeface="MS PGothic" pitchFamily="34" charset="-128"/>
                      <a:cs typeface="Helvetica"/>
                    </a:rPr>
                    <a:t>2010</a:t>
                  </a:r>
                  <a:endParaRPr kumimoji="1" lang="en-US" altLang="zh-CN" dirty="0">
                    <a:solidFill>
                      <a:prstClr val="white">
                        <a:lumMod val="50000"/>
                      </a:prstClr>
                    </a:solidFill>
                    <a:latin typeface="Helvetica"/>
                    <a:ea typeface="MS PGothic" pitchFamily="34" charset="-128"/>
                    <a:cs typeface="Helvetica"/>
                  </a:endParaRPr>
                </a:p>
              </p:txBody>
            </p:sp>
            <p:cxnSp>
              <p:nvCxnSpPr>
                <p:cNvPr id="79" name="直接连接符 31"/>
                <p:cNvCxnSpPr/>
                <p:nvPr/>
              </p:nvCxnSpPr>
              <p:spPr>
                <a:xfrm flipV="1">
                  <a:off x="923976" y="3921929"/>
                  <a:ext cx="0" cy="21960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90" name="圖片 8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4576" y="4924741"/>
                  <a:ext cx="1265563" cy="949172"/>
                </a:xfrm>
                <a:prstGeom prst="rect">
                  <a:avLst/>
                </a:prstGeom>
                <a:effectLst>
                  <a:outerShdw blurRad="50800" dist="63500" dir="48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91" name="Picture 4" descr="D:\4.ICT MKT 管理\01_Company Profile\LUXSHARE-ICT Company Profile\2012\LUXSHARE-ICT Company Introduction 2012-7-15\LUXSHARE-ICT Company Introduction 2012-7-15\Small\PHOTO\NBs.pn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0139" y="5013176"/>
                  <a:ext cx="1249653" cy="7747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5" name="矩形 45">
                  <a:hlinkClick r:id="rId5" action="ppaction://hlinkpres?slideindex=1&amp;slidetitle="/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528" y="6061995"/>
                  <a:ext cx="2313330" cy="350633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TW" sz="1600" dirty="0" smtClean="0">
                      <a:solidFill>
                        <a:prstClr val="black"/>
                      </a:solidFill>
                    </a:rPr>
                    <a:t>PC (DT &amp; NB) </a:t>
                  </a:r>
                  <a:endParaRPr lang="en-US" altLang="zh-TW" sz="1600" dirty="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110" name="Picture 11" descr="1246848972443458">
                  <a:hlinkClick r:id="rId6" tooltip="名称：Front I/O Cable  Assembly&lt;br&gt;说明：Front I/O Cable（2USB+2AUDIO）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401" y="1564687"/>
                  <a:ext cx="1222791" cy="7841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圖片 10"/>
                <p:cNvPicPr>
                  <a:picLocks noChangeAspect="1"/>
                </p:cNvPicPr>
                <p:nvPr/>
              </p:nvPicPr>
              <p:blipFill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392195" y="2430245"/>
                  <a:ext cx="867437" cy="909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" name="Picture 8" descr="D:\2.產品管理\01.產品照片\eDP Cable\ppt\OEM Product 新增 eDPLVDS Cable2s.jpg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1361039" y="1659568"/>
                  <a:ext cx="1338753" cy="689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" name="Picture 2" descr="F:\2012 Computex show\文宣品\DM\External Cable Assembly DM資料提供\Cable photo\DP cable\mDP to VGA dongle.jp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1585155" y="2492956"/>
                  <a:ext cx="898613" cy="5612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9" name="Picture 7" descr="D:\4.ICT MKT 管理\01_Company Profile\LUXSHARE-ICT Company Profile\Product Photo\TV\Gif\iDP FFC for TV-s.gif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33053" y="1737432"/>
                  <a:ext cx="814811" cy="6834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2" descr="http://web.luxshare-ict.com/_files/product/A12-0048-AC2.jpg"/>
                <p:cNvPicPr>
                  <a:picLocks noChangeAspect="1" noChangeArrowheads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55776" y="2492956"/>
                  <a:ext cx="710754" cy="6297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24" name="直接连接符 31"/>
                <p:cNvCxnSpPr/>
                <p:nvPr/>
              </p:nvCxnSpPr>
              <p:spPr>
                <a:xfrm flipV="1">
                  <a:off x="2411760" y="3929480"/>
                  <a:ext cx="0" cy="21960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2" name="群組 141"/>
          <p:cNvGrpSpPr/>
          <p:nvPr/>
        </p:nvGrpSpPr>
        <p:grpSpPr>
          <a:xfrm>
            <a:off x="2757258" y="1484784"/>
            <a:ext cx="4582149" cy="4914433"/>
            <a:chOff x="2757258" y="1484784"/>
            <a:chExt cx="4582149" cy="4914433"/>
          </a:xfrm>
        </p:grpSpPr>
        <p:sp>
          <p:nvSpPr>
            <p:cNvPr id="29" name="矩形 28"/>
            <p:cNvSpPr/>
            <p:nvPr/>
          </p:nvSpPr>
          <p:spPr>
            <a:xfrm>
              <a:off x="3923928" y="4221088"/>
              <a:ext cx="696912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CN" dirty="0" smtClean="0">
                  <a:solidFill>
                    <a:prstClr val="white">
                      <a:lumMod val="50000"/>
                    </a:prstClr>
                  </a:solidFill>
                  <a:latin typeface="Helvetica"/>
                  <a:ea typeface="MS PGothic" pitchFamily="34" charset="-128"/>
                  <a:cs typeface="Helvetica"/>
                </a:rPr>
                <a:t>2012</a:t>
              </a:r>
              <a:endParaRPr kumimoji="1" lang="en-US" altLang="zh-CN" dirty="0">
                <a:solidFill>
                  <a:prstClr val="white">
                    <a:lumMod val="50000"/>
                  </a:prstClr>
                </a:solidFill>
                <a:latin typeface="Helvetica"/>
                <a:ea typeface="MS PGothic" pitchFamily="34" charset="-128"/>
                <a:cs typeface="Helvetica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859100" y="4231129"/>
              <a:ext cx="696912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CN" dirty="0" smtClean="0">
                  <a:solidFill>
                    <a:prstClr val="white">
                      <a:lumMod val="50000"/>
                    </a:prstClr>
                  </a:solidFill>
                  <a:latin typeface="Helvetica"/>
                  <a:ea typeface="MS PGothic" pitchFamily="34" charset="-128"/>
                  <a:cs typeface="Helvetica"/>
                </a:rPr>
                <a:t>2014</a:t>
              </a:r>
              <a:endParaRPr kumimoji="1" lang="en-US" altLang="zh-CN" dirty="0">
                <a:solidFill>
                  <a:prstClr val="white">
                    <a:lumMod val="50000"/>
                  </a:prstClr>
                </a:solidFill>
                <a:latin typeface="Helvetica"/>
                <a:ea typeface="MS PGothic" pitchFamily="34" charset="-128"/>
                <a:cs typeface="Helvetica"/>
              </a:endParaRPr>
            </a:p>
          </p:txBody>
        </p:sp>
        <p:sp>
          <p:nvSpPr>
            <p:cNvPr id="80" name="矩形 49"/>
            <p:cNvSpPr>
              <a:spLocks noChangeArrowheads="1"/>
            </p:cNvSpPr>
            <p:nvPr/>
          </p:nvSpPr>
          <p:spPr bwMode="auto">
            <a:xfrm>
              <a:off x="3419872" y="3171915"/>
              <a:ext cx="3919535" cy="720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EEECE1"/>
                </a:buClr>
                <a:buSzPct val="75000"/>
              </a:pPr>
              <a:r>
                <a:rPr kumimoji="1" lang="en-US" altLang="zh-CN" sz="1200" dirty="0" smtClean="0">
                  <a:solidFill>
                    <a:prstClr val="black"/>
                  </a:solidFill>
                  <a:ea typeface="SimSun" panose="02010600030101010101" pitchFamily="2" charset="-122"/>
                </a:rPr>
                <a:t>For PC/Consumer - FPC / Antenna / Connector / Speaker 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EEECE1"/>
                </a:buClr>
                <a:buSzPct val="75000"/>
              </a:pPr>
              <a:r>
                <a:rPr kumimoji="1" lang="en-US" altLang="zh-CN" sz="1200" dirty="0" smtClean="0">
                  <a:solidFill>
                    <a:prstClr val="black"/>
                  </a:solidFill>
                  <a:ea typeface="SimSun" panose="02010600030101010101" pitchFamily="2" charset="-122"/>
                </a:rPr>
                <a:t>For Server / Telecom – cable / wire harness / connector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EEECE1"/>
                </a:buClr>
                <a:buSzPct val="75000"/>
              </a:pPr>
              <a:r>
                <a:rPr kumimoji="1" lang="en-US" altLang="zh-CN" sz="1200" dirty="0" smtClean="0">
                  <a:solidFill>
                    <a:prstClr val="black"/>
                  </a:solidFill>
                  <a:ea typeface="SimSun" panose="02010600030101010101" pitchFamily="2" charset="-122"/>
                </a:rPr>
                <a:t>For Automotive/Medical –  cable / wire harness / door latch</a:t>
              </a:r>
            </a:p>
          </p:txBody>
        </p:sp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574" y="4725144"/>
              <a:ext cx="1200362" cy="1038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3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079" y="5377408"/>
              <a:ext cx="581905" cy="57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5" name="直接连接符 36"/>
            <p:cNvCxnSpPr/>
            <p:nvPr/>
          </p:nvCxnSpPr>
          <p:spPr>
            <a:xfrm>
              <a:off x="3923928" y="4653136"/>
              <a:ext cx="2808312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31"/>
            <p:cNvCxnSpPr/>
            <p:nvPr/>
          </p:nvCxnSpPr>
          <p:spPr>
            <a:xfrm flipV="1">
              <a:off x="5191501" y="4680299"/>
              <a:ext cx="0" cy="21960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645" y="4797152"/>
              <a:ext cx="399363" cy="757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281" descr="汽车图透视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191" y="4653136"/>
              <a:ext cx="1504025" cy="875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2" descr="http://www.dhresource.com/albu_788008259_00-1.0x0/new-icu-vital-sign-patient-monitor-spo2-ecg.jpg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396" y="5229200"/>
              <a:ext cx="903892" cy="903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10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870" y="5469670"/>
              <a:ext cx="1333314" cy="47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矩形 45">
              <a:hlinkClick r:id="rId5" action="ppaction://hlinkpres?slideindex=1&amp;slidetitle="/>
            </p:cNvPr>
            <p:cNvSpPr>
              <a:spLocks noChangeArrowheads="1"/>
            </p:cNvSpPr>
            <p:nvPr/>
          </p:nvSpPr>
          <p:spPr bwMode="auto">
            <a:xfrm>
              <a:off x="2757258" y="6048584"/>
              <a:ext cx="1971944" cy="350633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600" dirty="0" smtClean="0">
                  <a:solidFill>
                    <a:prstClr val="black"/>
                  </a:solidFill>
                </a:rPr>
                <a:t>Consumer</a:t>
              </a:r>
              <a:endParaRPr lang="en-US" altLang="zh-TW" sz="1600" dirty="0">
                <a:solidFill>
                  <a:prstClr val="black"/>
                </a:solidFill>
              </a:endParaRPr>
            </a:p>
          </p:txBody>
        </p:sp>
        <p:sp>
          <p:nvSpPr>
            <p:cNvPr id="107" name="矩形 45">
              <a:hlinkClick r:id="rId5" action="ppaction://hlinkpres?slideindex=1&amp;slidetitle="/>
            </p:cNvPr>
            <p:cNvSpPr>
              <a:spLocks noChangeArrowheads="1"/>
            </p:cNvSpPr>
            <p:nvPr/>
          </p:nvSpPr>
          <p:spPr bwMode="auto">
            <a:xfrm>
              <a:off x="4788024" y="6034936"/>
              <a:ext cx="2273269" cy="350633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600" dirty="0" smtClean="0">
                  <a:solidFill>
                    <a:prstClr val="black"/>
                  </a:solidFill>
                </a:rPr>
                <a:t>Enterprise/Automotive</a:t>
              </a:r>
              <a:endParaRPr lang="en-US" altLang="zh-TW" sz="1600" dirty="0">
                <a:solidFill>
                  <a:prstClr val="black"/>
                </a:solidFill>
              </a:endParaRPr>
            </a:p>
          </p:txBody>
        </p:sp>
        <p:cxnSp>
          <p:nvCxnSpPr>
            <p:cNvPr id="125" name="直接连接符 31"/>
            <p:cNvCxnSpPr/>
            <p:nvPr/>
          </p:nvCxnSpPr>
          <p:spPr>
            <a:xfrm flipV="1">
              <a:off x="5220072" y="3933056"/>
              <a:ext cx="0" cy="2196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6" name="Picture 3" descr="C:\Users\100033\Desktop\Server cable\Mini%20SAS%20cable-s.jpg"/>
            <p:cNvPicPr>
              <a:picLocks noChangeAspect="1" noChangeArrowheads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491880" y="2348880"/>
              <a:ext cx="640056" cy="73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5"/>
            <p:cNvPicPr>
              <a:picLocks noChangeAspect="1" noChangeArrowheads="1"/>
            </p:cNvPicPr>
            <p:nvPr/>
          </p:nvPicPr>
          <p:blipFill>
            <a:blip r:embed="rId20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4644009" y="1774014"/>
              <a:ext cx="510394" cy="42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" name="Picture 3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3347864" y="1556792"/>
              <a:ext cx="778399" cy="79137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" name="Picture 6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488" y="1788510"/>
              <a:ext cx="495062" cy="35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Picture 8" descr="IMGP0279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348880"/>
              <a:ext cx="768060" cy="65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" name="Picture 2"/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348880"/>
              <a:ext cx="1041197" cy="663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" name="Picture 5" descr="Med_cable-001"/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245" y="1700808"/>
              <a:ext cx="1061011" cy="48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" name="Picture 3"/>
            <p:cNvPicPr>
              <a:picLocks noChangeAspect="1" noChangeArrowheads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033" y="2351521"/>
              <a:ext cx="754775" cy="62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Picture 3"/>
            <p:cNvPicPr>
              <a:picLocks noChangeAspect="1" noChangeArrowheads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673" y="1484784"/>
              <a:ext cx="679167" cy="905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3" name="群組 142"/>
          <p:cNvGrpSpPr/>
          <p:nvPr/>
        </p:nvGrpSpPr>
        <p:grpSpPr>
          <a:xfrm>
            <a:off x="6923808" y="1671803"/>
            <a:ext cx="1996752" cy="4713766"/>
            <a:chOff x="6923808" y="1671803"/>
            <a:chExt cx="1996752" cy="4713766"/>
          </a:xfrm>
        </p:grpSpPr>
        <p:cxnSp>
          <p:nvCxnSpPr>
            <p:cNvPr id="4" name="直接箭头连接符 3"/>
            <p:cNvCxnSpPr/>
            <p:nvPr/>
          </p:nvCxnSpPr>
          <p:spPr>
            <a:xfrm>
              <a:off x="7596336" y="4381303"/>
              <a:ext cx="360040" cy="0"/>
            </a:xfrm>
            <a:prstGeom prst="straightConnector1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923808" y="4637532"/>
              <a:ext cx="953371" cy="357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7980760" y="4177153"/>
              <a:ext cx="939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CN" dirty="0" smtClean="0">
                  <a:solidFill>
                    <a:prstClr val="white">
                      <a:lumMod val="50000"/>
                    </a:prstClr>
                  </a:solidFill>
                  <a:latin typeface="Helvetica"/>
                  <a:ea typeface="MS PGothic" pitchFamily="34" charset="-128"/>
                  <a:cs typeface="Helvetica"/>
                </a:rPr>
                <a:t>Future</a:t>
              </a:r>
              <a:endParaRPr kumimoji="1" lang="en-US" altLang="zh-CN" dirty="0">
                <a:solidFill>
                  <a:prstClr val="white">
                    <a:lumMod val="50000"/>
                  </a:prstClr>
                </a:solidFill>
                <a:latin typeface="Helvetica"/>
                <a:ea typeface="MS PGothic" pitchFamily="34" charset="-128"/>
                <a:cs typeface="Helvetica"/>
              </a:endParaRPr>
            </a:p>
          </p:txBody>
        </p:sp>
        <p:cxnSp>
          <p:nvCxnSpPr>
            <p:cNvPr id="34" name="直接连接符 74"/>
            <p:cNvCxnSpPr/>
            <p:nvPr/>
          </p:nvCxnSpPr>
          <p:spPr>
            <a:xfrm flipV="1">
              <a:off x="7404696" y="4645585"/>
              <a:ext cx="0" cy="220507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61"/>
            <p:cNvSpPr/>
            <p:nvPr/>
          </p:nvSpPr>
          <p:spPr>
            <a:xfrm>
              <a:off x="6923808" y="4213537"/>
              <a:ext cx="696912" cy="369887"/>
            </a:xfrm>
            <a:prstGeom prst="rect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CN" dirty="0" smtClean="0">
                  <a:solidFill>
                    <a:prstClr val="white">
                      <a:lumMod val="50000"/>
                    </a:prstClr>
                  </a:solidFill>
                  <a:latin typeface="Helvetica"/>
                  <a:ea typeface="MS PGothic" pitchFamily="34" charset="-128"/>
                  <a:cs typeface="Helvetica"/>
                </a:rPr>
                <a:t>2015</a:t>
              </a:r>
              <a:endParaRPr kumimoji="1" lang="en-US" altLang="zh-CN" dirty="0">
                <a:solidFill>
                  <a:prstClr val="white">
                    <a:lumMod val="50000"/>
                  </a:prstClr>
                </a:solidFill>
                <a:latin typeface="Helvetica"/>
                <a:ea typeface="MS PGothic" pitchFamily="34" charset="-128"/>
                <a:cs typeface="Helvetica"/>
              </a:endParaRPr>
            </a:p>
          </p:txBody>
        </p:sp>
        <p:cxnSp>
          <p:nvCxnSpPr>
            <p:cNvPr id="88" name="直接连接符 31"/>
            <p:cNvCxnSpPr/>
            <p:nvPr/>
          </p:nvCxnSpPr>
          <p:spPr>
            <a:xfrm flipV="1">
              <a:off x="7524328" y="3921929"/>
              <a:ext cx="0" cy="2196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矩形 49"/>
            <p:cNvSpPr>
              <a:spLocks noChangeArrowheads="1"/>
            </p:cNvSpPr>
            <p:nvPr/>
          </p:nvSpPr>
          <p:spPr bwMode="auto">
            <a:xfrm>
              <a:off x="7164288" y="3140968"/>
              <a:ext cx="1559851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EEECE1"/>
                </a:buClr>
                <a:buSzPct val="75000"/>
              </a:pPr>
              <a:r>
                <a:rPr kumimoji="1" lang="en-US" altLang="zh-CN" sz="1200" dirty="0" smtClean="0">
                  <a:solidFill>
                    <a:prstClr val="black"/>
                  </a:solidFill>
                  <a:ea typeface="SimSun" panose="02010600030101010101" pitchFamily="2" charset="-122"/>
                </a:rPr>
                <a:t>AC / Wireless  charger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EEECE1"/>
                </a:buClr>
                <a:buSzPct val="75000"/>
              </a:pPr>
              <a:r>
                <a:rPr kumimoji="1" lang="en-US" altLang="zh-CN" sz="1200" dirty="0" smtClean="0">
                  <a:solidFill>
                    <a:prstClr val="black"/>
                  </a:solidFill>
                  <a:ea typeface="SimSun" panose="02010600030101010101" pitchFamily="2" charset="-122"/>
                </a:rPr>
                <a:t>FATP</a:t>
              </a:r>
            </a:p>
          </p:txBody>
        </p:sp>
        <p:pic>
          <p:nvPicPr>
            <p:cNvPr id="99" name="Picture 3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0945" y="4941168"/>
              <a:ext cx="667439" cy="913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矩形 45">
              <a:hlinkClick r:id="rId5" action="ppaction://hlinkpres?slideindex=1&amp;slidetitle="/>
            </p:cNvPr>
            <p:cNvSpPr>
              <a:spLocks noChangeArrowheads="1"/>
            </p:cNvSpPr>
            <p:nvPr/>
          </p:nvSpPr>
          <p:spPr bwMode="auto">
            <a:xfrm>
              <a:off x="7138387" y="6034936"/>
              <a:ext cx="1178029" cy="350633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600" dirty="0" smtClean="0">
                  <a:solidFill>
                    <a:prstClr val="black"/>
                  </a:solidFill>
                </a:rPr>
                <a:t>Wearable</a:t>
              </a:r>
              <a:endParaRPr lang="en-US" altLang="zh-TW" sz="1600" dirty="0">
                <a:solidFill>
                  <a:prstClr val="black"/>
                </a:solidFill>
              </a:endParaRPr>
            </a:p>
          </p:txBody>
        </p:sp>
        <p:pic>
          <p:nvPicPr>
            <p:cNvPr id="138" name="Picture 3"/>
            <p:cNvPicPr>
              <a:picLocks noChangeAspect="1" noChangeArrowheads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9924" y="1671803"/>
              <a:ext cx="1180736" cy="60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" name="Picture 2"/>
            <p:cNvPicPr>
              <a:picLocks noChangeAspect="1" noChangeArrowheads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2348880"/>
              <a:ext cx="500279" cy="76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6"/>
            <p:cNvPicPr>
              <a:picLocks noChangeAspect="1" noChangeArrowheads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2333" y="2385843"/>
              <a:ext cx="592035" cy="68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232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投影片編號版面配置區 3"/>
          <p:cNvSpPr txBox="1">
            <a:spLocks/>
          </p:cNvSpPr>
          <p:nvPr/>
        </p:nvSpPr>
        <p:spPr bwMode="auto">
          <a:xfrm>
            <a:off x="8675688" y="6518275"/>
            <a:ext cx="4683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9pPr>
          </a:lstStyle>
          <a:p>
            <a:pPr eaLnBrk="1" hangingPunct="1"/>
            <a:fld id="{2C1249EB-E66D-4403-8AA7-2AEC0CE3A04B}" type="slidenum">
              <a:rPr lang="en-US" altLang="zh-TW">
                <a:solidFill>
                  <a:prstClr val="black"/>
                </a:solidFill>
              </a:rPr>
              <a:pPr eaLnBrk="1" hangingPunct="1"/>
              <a:t>8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768089" y="3394046"/>
            <a:ext cx="3705219" cy="1692207"/>
            <a:chOff x="4785064" y="3394046"/>
            <a:chExt cx="3284180" cy="1692207"/>
          </a:xfrm>
        </p:grpSpPr>
        <p:sp>
          <p:nvSpPr>
            <p:cNvPr id="44" name="矩形 43"/>
            <p:cNvSpPr/>
            <p:nvPr/>
          </p:nvSpPr>
          <p:spPr>
            <a:xfrm>
              <a:off x="4789020" y="3548632"/>
              <a:ext cx="3277072" cy="1498957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zh-TW" altLang="en-US" sz="1100">
                <a:solidFill>
                  <a:prstClr val="white"/>
                </a:solidFill>
              </a:endParaRPr>
            </a:p>
          </p:txBody>
        </p:sp>
        <p:pic>
          <p:nvPicPr>
            <p:cNvPr id="47106" name="Picture 2" descr="D:\2.產品管理\01.產品照片\02.Conn Assembly\RF\MCC-conn-ss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129319">
              <a:off x="6898575" y="3681298"/>
              <a:ext cx="882381" cy="545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" name="TextBox 63"/>
            <p:cNvSpPr txBox="1">
              <a:spLocks noChangeArrowheads="1"/>
            </p:cNvSpPr>
            <p:nvPr/>
          </p:nvSpPr>
          <p:spPr bwMode="auto">
            <a:xfrm>
              <a:off x="6977792" y="4130826"/>
              <a:ext cx="79057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100" dirty="0" smtClean="0">
                  <a:solidFill>
                    <a:prstClr val="black"/>
                  </a:solidFill>
                </a:rPr>
                <a:t>RF</a:t>
              </a:r>
              <a:endParaRPr lang="en-US" altLang="zh-CN" sz="1100" dirty="0">
                <a:solidFill>
                  <a:prstClr val="black"/>
                </a:solidFill>
              </a:endParaRPr>
            </a:p>
          </p:txBody>
        </p:sp>
        <p:pic>
          <p:nvPicPr>
            <p:cNvPr id="14" name="Picture 3" descr="D:\4.ICT MKT 管理\01_Company Profile\LUXSHARE-ICT Company Profile\2013 2H\公司簡介\圖檔\RJ45ss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7639" y="4332114"/>
              <a:ext cx="540569" cy="616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13" name="Picture 9" descr="D:\4.ICT MKT 管理\01_Company Profile\LUXSHARE-ICT Company Profile\2013 2H\公司簡介\圖檔\Dockingss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8634">
              <a:off x="5110893" y="3670648"/>
              <a:ext cx="839680" cy="532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18" name="Picture 14" descr="D:\4.ICT MKT 管理\01_Company Profile\LUXSHARE-ICT Company Profile\2013 2H\公司簡介\圖檔\M2ss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27671" y="3688404"/>
              <a:ext cx="797344" cy="560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19" name="Picture 15" descr="D:\4.ICT MKT 管理\01_Company Profile\LUXSHARE-ICT Company Profile\2013 2H\公司簡介\圖檔\mDPss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094116" y="4374629"/>
              <a:ext cx="576000" cy="54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20" name="Picture 16" descr="D:\4.ICT MKT 管理\01_Company Profile\LUXSHARE-ICT Company Profile\2013 2H\公司簡介\圖檔\MicroUSB3ss.jp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85852" y="4384154"/>
              <a:ext cx="770898" cy="54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2" name="TextBox 62"/>
            <p:cNvSpPr txBox="1">
              <a:spLocks noChangeArrowheads="1"/>
            </p:cNvSpPr>
            <p:nvPr/>
          </p:nvSpPr>
          <p:spPr bwMode="auto">
            <a:xfrm>
              <a:off x="6114706" y="4823313"/>
              <a:ext cx="7921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100" dirty="0">
                  <a:solidFill>
                    <a:prstClr val="black"/>
                  </a:solidFill>
                </a:rPr>
                <a:t>USB3.0</a:t>
              </a:r>
            </a:p>
          </p:txBody>
        </p:sp>
        <p:sp>
          <p:nvSpPr>
            <p:cNvPr id="158" name="TextBox 58"/>
            <p:cNvSpPr txBox="1">
              <a:spLocks noChangeArrowheads="1"/>
            </p:cNvSpPr>
            <p:nvPr/>
          </p:nvSpPr>
          <p:spPr bwMode="auto">
            <a:xfrm>
              <a:off x="7094118" y="4824643"/>
              <a:ext cx="7191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100" dirty="0" err="1" smtClean="0">
                  <a:solidFill>
                    <a:prstClr val="black"/>
                  </a:solidFill>
                </a:rPr>
                <a:t>mDP</a:t>
              </a:r>
              <a:endParaRPr lang="en-US" altLang="zh-CN" sz="1100" dirty="0">
                <a:solidFill>
                  <a:prstClr val="black"/>
                </a:solidFill>
              </a:endParaRPr>
            </a:p>
          </p:txBody>
        </p:sp>
        <p:sp>
          <p:nvSpPr>
            <p:cNvPr id="203" name="TextBox 62"/>
            <p:cNvSpPr txBox="1">
              <a:spLocks noChangeArrowheads="1"/>
            </p:cNvSpPr>
            <p:nvPr/>
          </p:nvSpPr>
          <p:spPr bwMode="auto">
            <a:xfrm>
              <a:off x="6243081" y="4132069"/>
              <a:ext cx="48160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100" dirty="0" smtClean="0">
                  <a:solidFill>
                    <a:prstClr val="black"/>
                  </a:solidFill>
                </a:rPr>
                <a:t>M.2.</a:t>
              </a:r>
              <a:endParaRPr lang="en-US" altLang="zh-CN" sz="1100" dirty="0">
                <a:solidFill>
                  <a:prstClr val="black"/>
                </a:solidFill>
              </a:endParaRPr>
            </a:p>
          </p:txBody>
        </p:sp>
        <p:sp>
          <p:nvSpPr>
            <p:cNvPr id="161" name="TextBox 61"/>
            <p:cNvSpPr txBox="1">
              <a:spLocks noChangeArrowheads="1"/>
            </p:cNvSpPr>
            <p:nvPr/>
          </p:nvSpPr>
          <p:spPr bwMode="auto">
            <a:xfrm>
              <a:off x="5158410" y="4823574"/>
              <a:ext cx="79216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100" dirty="0" smtClean="0">
                  <a:solidFill>
                    <a:prstClr val="black"/>
                  </a:solidFill>
                </a:rPr>
                <a:t>RJ45</a:t>
              </a:r>
              <a:endParaRPr lang="en-US" altLang="zh-CN" sz="1100" dirty="0">
                <a:solidFill>
                  <a:prstClr val="black"/>
                </a:solidFill>
              </a:endParaRPr>
            </a:p>
          </p:txBody>
        </p:sp>
        <p:sp>
          <p:nvSpPr>
            <p:cNvPr id="45" name="矩形 45"/>
            <p:cNvSpPr>
              <a:spLocks noChangeArrowheads="1"/>
            </p:cNvSpPr>
            <p:nvPr/>
          </p:nvSpPr>
          <p:spPr bwMode="auto">
            <a:xfrm>
              <a:off x="4785064" y="3394046"/>
              <a:ext cx="3284180" cy="210812"/>
            </a:xfrm>
            <a:prstGeom prst="rect">
              <a:avLst/>
            </a:prstGeom>
            <a:solidFill>
              <a:srgbClr val="CDD200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TW" sz="1400" dirty="0">
                  <a:solidFill>
                    <a:prstClr val="white"/>
                  </a:solidFill>
                </a:rPr>
                <a:t>  </a:t>
              </a:r>
              <a:r>
                <a:rPr lang="en-US" altLang="zh-TW" sz="1600" dirty="0">
                  <a:solidFill>
                    <a:srgbClr val="004F97"/>
                  </a:solidFill>
                </a:rPr>
                <a:t>Connector</a:t>
              </a:r>
              <a:endParaRPr lang="zh-TW" altLang="en-US" sz="1600" dirty="0">
                <a:solidFill>
                  <a:srgbClr val="004F97"/>
                </a:solidFill>
              </a:endParaRPr>
            </a:p>
          </p:txBody>
        </p:sp>
        <p:sp>
          <p:nvSpPr>
            <p:cNvPr id="204" name="TextBox 61"/>
            <p:cNvSpPr txBox="1">
              <a:spLocks noChangeArrowheads="1"/>
            </p:cNvSpPr>
            <p:nvPr/>
          </p:nvSpPr>
          <p:spPr bwMode="auto">
            <a:xfrm>
              <a:off x="5058035" y="4122544"/>
              <a:ext cx="79216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100" dirty="0" smtClean="0">
                  <a:solidFill>
                    <a:prstClr val="black"/>
                  </a:solidFill>
                </a:rPr>
                <a:t>Docking</a:t>
              </a:r>
              <a:endParaRPr lang="en-US" altLang="zh-CN" sz="1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765747" y="1606619"/>
            <a:ext cx="3752517" cy="1697415"/>
            <a:chOff x="4768283" y="1606619"/>
            <a:chExt cx="3260101" cy="1697415"/>
          </a:xfrm>
        </p:grpSpPr>
        <p:sp>
          <p:nvSpPr>
            <p:cNvPr id="38" name="矩形 37"/>
            <p:cNvSpPr/>
            <p:nvPr/>
          </p:nvSpPr>
          <p:spPr>
            <a:xfrm>
              <a:off x="4776032" y="1824910"/>
              <a:ext cx="3212043" cy="1441023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zh-TW" altLang="en-US" sz="1600">
                <a:solidFill>
                  <a:prstClr val="white"/>
                </a:solidFill>
              </a:endParaRPr>
            </a:p>
          </p:txBody>
        </p:sp>
        <p:pic>
          <p:nvPicPr>
            <p:cNvPr id="19" name="Picture 6" descr="D:\4.ICT MKT 管理\01_Company Profile\LUXSHARE-ICT Company Profile\2013 2H\公司簡介\圖檔\SFP+s.jpg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27841" y="2627838"/>
              <a:ext cx="832414" cy="63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TextBox 48"/>
            <p:cNvSpPr txBox="1">
              <a:spLocks noChangeArrowheads="1"/>
            </p:cNvSpPr>
            <p:nvPr/>
          </p:nvSpPr>
          <p:spPr bwMode="auto">
            <a:xfrm>
              <a:off x="6929214" y="3057813"/>
              <a:ext cx="9850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000" dirty="0" smtClean="0">
                  <a:solidFill>
                    <a:prstClr val="black"/>
                  </a:solidFill>
                </a:rPr>
                <a:t>SFP+</a:t>
              </a:r>
              <a:endParaRPr lang="en-US" altLang="zh-CN" sz="1000" dirty="0">
                <a:solidFill>
                  <a:prstClr val="black"/>
                </a:solidFill>
              </a:endParaRPr>
            </a:p>
          </p:txBody>
        </p:sp>
        <p:pic>
          <p:nvPicPr>
            <p:cNvPr id="13" name="Picture 2" descr="D:\4.ICT MKT 管理\01_Company Profile\LUXSHARE-ICT Company Profile\2013 2H\公司簡介\圖檔\Patch-Cord-Network-Cable-LAN-Cable-2-2s.jpg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282017">
              <a:off x="6032196" y="2645045"/>
              <a:ext cx="731807" cy="53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 descr="D:\4.ICT MKT 管理\01_Company Profile\LUXSHARE-ICT Company Profile\2013 2H\公司簡介\圖檔\USB3ss.jpg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61924" y="1905167"/>
              <a:ext cx="768399" cy="560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14" name="Picture 10" descr="D:\4.ICT MKT 管理\01_Company Profile\LUXSHARE-ICT Company Profile\2013 2H\公司簡介\圖檔\Dongless.jpg"/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44427" y="1855710"/>
              <a:ext cx="828601" cy="618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17" name="Picture 13" descr="D:\4.ICT MKT 管理\01_Company Profile\LUXSHARE-ICT Company Profile\2013 2H\公司簡介\圖檔\HDMIss.jpg"/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47206" y="1915796"/>
              <a:ext cx="664393" cy="561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TextBox 50"/>
            <p:cNvSpPr txBox="1">
              <a:spLocks noChangeArrowheads="1"/>
            </p:cNvSpPr>
            <p:nvPr/>
          </p:nvSpPr>
          <p:spPr bwMode="auto">
            <a:xfrm>
              <a:off x="4895355" y="2377455"/>
              <a:ext cx="100806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000" dirty="0">
                  <a:solidFill>
                    <a:prstClr val="black"/>
                  </a:solidFill>
                </a:rPr>
                <a:t>HDMI</a:t>
              </a:r>
            </a:p>
          </p:txBody>
        </p:sp>
        <p:sp>
          <p:nvSpPr>
            <p:cNvPr id="109" name="TextBox 48"/>
            <p:cNvSpPr txBox="1">
              <a:spLocks noChangeArrowheads="1"/>
            </p:cNvSpPr>
            <p:nvPr/>
          </p:nvSpPr>
          <p:spPr bwMode="auto">
            <a:xfrm>
              <a:off x="6839521" y="2381166"/>
              <a:ext cx="118886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000" dirty="0">
                  <a:solidFill>
                    <a:prstClr val="black"/>
                  </a:solidFill>
                </a:rPr>
                <a:t>Active Dongle</a:t>
              </a:r>
            </a:p>
          </p:txBody>
        </p:sp>
        <p:sp>
          <p:nvSpPr>
            <p:cNvPr id="108" name="TextBox 47"/>
            <p:cNvSpPr txBox="1">
              <a:spLocks noChangeArrowheads="1"/>
            </p:cNvSpPr>
            <p:nvPr/>
          </p:nvSpPr>
          <p:spPr bwMode="auto">
            <a:xfrm>
              <a:off x="6076057" y="2381166"/>
              <a:ext cx="100806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000" dirty="0">
                  <a:solidFill>
                    <a:prstClr val="black"/>
                  </a:solidFill>
                </a:rPr>
                <a:t>USB3.0</a:t>
              </a:r>
            </a:p>
          </p:txBody>
        </p:sp>
        <p:sp>
          <p:nvSpPr>
            <p:cNvPr id="176" name="TextBox 48"/>
            <p:cNvSpPr txBox="1">
              <a:spLocks noChangeArrowheads="1"/>
            </p:cNvSpPr>
            <p:nvPr/>
          </p:nvSpPr>
          <p:spPr bwMode="auto">
            <a:xfrm>
              <a:off x="5888373" y="3057813"/>
              <a:ext cx="9850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000" dirty="0" smtClean="0">
                  <a:solidFill>
                    <a:prstClr val="black"/>
                  </a:solidFill>
                </a:rPr>
                <a:t>LAN</a:t>
              </a:r>
              <a:endParaRPr lang="en-US" altLang="zh-CN" sz="1000" dirty="0">
                <a:solidFill>
                  <a:prstClr val="black"/>
                </a:solidFill>
              </a:endParaRPr>
            </a:p>
          </p:txBody>
        </p:sp>
        <p:pic>
          <p:nvPicPr>
            <p:cNvPr id="47122" name="Picture 18" descr="D:\4.ICT MKT 管理\01_Company Profile\LUXSHARE-ICT Company Profile\2013 2H\公司簡介\圖檔\Power-Cordss.jp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505">
              <a:off x="5023470" y="2650873"/>
              <a:ext cx="612775" cy="56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5" name="TextBox 48"/>
            <p:cNvSpPr txBox="1">
              <a:spLocks noChangeArrowheads="1"/>
            </p:cNvSpPr>
            <p:nvPr/>
          </p:nvSpPr>
          <p:spPr bwMode="auto">
            <a:xfrm>
              <a:off x="4918361" y="3057813"/>
              <a:ext cx="9850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000" dirty="0" smtClean="0">
                  <a:solidFill>
                    <a:prstClr val="black"/>
                  </a:solidFill>
                </a:rPr>
                <a:t>Power Cord</a:t>
              </a:r>
              <a:endParaRPr lang="en-US" altLang="zh-CN" sz="1000" dirty="0">
                <a:solidFill>
                  <a:prstClr val="black"/>
                </a:solidFill>
              </a:endParaRPr>
            </a:p>
          </p:txBody>
        </p:sp>
        <p:sp>
          <p:nvSpPr>
            <p:cNvPr id="39" name="矩形 45"/>
            <p:cNvSpPr>
              <a:spLocks noChangeArrowheads="1"/>
            </p:cNvSpPr>
            <p:nvPr/>
          </p:nvSpPr>
          <p:spPr bwMode="auto">
            <a:xfrm>
              <a:off x="4768283" y="1606619"/>
              <a:ext cx="3221426" cy="218291"/>
            </a:xfrm>
            <a:prstGeom prst="rect">
              <a:avLst/>
            </a:prstGeom>
            <a:solidFill>
              <a:srgbClr val="CDD200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TW" sz="1600" dirty="0">
                  <a:solidFill>
                    <a:prstClr val="white"/>
                  </a:solidFill>
                </a:rPr>
                <a:t> </a:t>
              </a:r>
              <a:r>
                <a:rPr lang="en-US" altLang="zh-TW" sz="1600" dirty="0">
                  <a:solidFill>
                    <a:srgbClr val="004F97"/>
                  </a:solidFill>
                </a:rPr>
                <a:t>External</a:t>
              </a:r>
              <a:r>
                <a:rPr lang="en-US" altLang="zh-TW" sz="1600" dirty="0">
                  <a:solidFill>
                    <a:prstClr val="white"/>
                  </a:solidFill>
                </a:rPr>
                <a:t> </a:t>
              </a:r>
              <a:r>
                <a:rPr lang="en-US" altLang="zh-TW" sz="1600" dirty="0">
                  <a:solidFill>
                    <a:srgbClr val="004F97"/>
                  </a:solidFill>
                </a:rPr>
                <a:t>Cable</a:t>
              </a:r>
              <a:endParaRPr lang="zh-TW" altLang="en-US" sz="1600" dirty="0">
                <a:solidFill>
                  <a:srgbClr val="004F97"/>
                </a:solidFill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652518" y="3373775"/>
            <a:ext cx="3780016" cy="1718895"/>
            <a:chOff x="896306" y="3373775"/>
            <a:chExt cx="3301799" cy="1718895"/>
          </a:xfrm>
        </p:grpSpPr>
        <p:grpSp>
          <p:nvGrpSpPr>
            <p:cNvPr id="31" name="群組 30"/>
            <p:cNvGrpSpPr/>
            <p:nvPr/>
          </p:nvGrpSpPr>
          <p:grpSpPr>
            <a:xfrm>
              <a:off x="900202" y="3548633"/>
              <a:ext cx="3297903" cy="1544037"/>
              <a:chOff x="900202" y="3548633"/>
              <a:chExt cx="3297903" cy="1544037"/>
            </a:xfrm>
          </p:grpSpPr>
          <p:sp>
            <p:nvSpPr>
              <p:cNvPr id="73" name="矩形 72"/>
              <p:cNvSpPr/>
              <p:nvPr/>
            </p:nvSpPr>
            <p:spPr>
              <a:xfrm>
                <a:off x="900202" y="3548633"/>
                <a:ext cx="3229460" cy="1498957"/>
              </a:xfrm>
              <a:prstGeom prst="rect">
                <a:avLst/>
              </a:prstGeom>
              <a:solidFill>
                <a:schemeClr val="bg1"/>
              </a:solidFill>
              <a:ln>
                <a:headEnd/>
                <a:tailEnd/>
              </a:ln>
              <a:effectLst>
                <a:outerShdw blurRad="40000" dist="20000" dir="5400000" rotWithShape="0">
                  <a:schemeClr val="tx1">
                    <a:lumMod val="50000"/>
                    <a:lumOff val="50000"/>
                    <a:alpha val="38000"/>
                  </a:scheme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zh-TW" altLang="en-US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Rectangle 102"/>
              <p:cNvSpPr>
                <a:spLocks noChangeArrowheads="1"/>
              </p:cNvSpPr>
              <p:nvPr/>
            </p:nvSpPr>
            <p:spPr bwMode="auto">
              <a:xfrm>
                <a:off x="1100440" y="4825727"/>
                <a:ext cx="106917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1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SATA FFC</a:t>
                </a:r>
                <a:endParaRPr lang="en-US" altLang="zh-CN" sz="11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3" name="Picture 16" descr="图片8"/>
              <p:cNvPicPr preferRelativeResize="0"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533"/>
              <a:stretch>
                <a:fillRect/>
              </a:stretch>
            </p:blipFill>
            <p:spPr bwMode="auto">
              <a:xfrm rot="19450424">
                <a:off x="3133289" y="3792512"/>
                <a:ext cx="1064816" cy="34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" name="Picture 7" descr="修改-2"/>
              <p:cNvPicPr>
                <a:picLocks noChangeAspect="1" noChangeArrowheads="1"/>
              </p:cNvPicPr>
              <p:nvPr/>
            </p:nvPicPr>
            <p:blipFill rotWithShape="1">
              <a:blip r:embed="rId1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384"/>
              <a:stretch/>
            </p:blipFill>
            <p:spPr bwMode="auto">
              <a:xfrm rot="19575209">
                <a:off x="3066531" y="4467023"/>
                <a:ext cx="1052948" cy="335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Rectangle 101"/>
              <p:cNvSpPr>
                <a:spLocks noChangeArrowheads="1"/>
              </p:cNvSpPr>
              <p:nvPr/>
            </p:nvSpPr>
            <p:spPr bwMode="auto">
              <a:xfrm>
                <a:off x="2934772" y="4135361"/>
                <a:ext cx="107950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1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Raw cable</a:t>
                </a:r>
                <a:endParaRPr lang="en-US" altLang="zh-CN" sz="11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" name="Rectangle 101"/>
              <p:cNvSpPr>
                <a:spLocks noChangeArrowheads="1"/>
              </p:cNvSpPr>
              <p:nvPr/>
            </p:nvSpPr>
            <p:spPr bwMode="auto">
              <a:xfrm>
                <a:off x="2952486" y="4817710"/>
                <a:ext cx="1137986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1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Micro Coaxial</a:t>
                </a:r>
                <a:endParaRPr lang="en-US" altLang="zh-CN" sz="11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" name="Picture 3" descr="D:\4.ICT MKT 管理\01_Company Profile\LUXSHARE-ICT Company Profile\2013 2H\公司簡介\圖檔\1210\LCD-FPC2ss.jpg"/>
              <p:cNvPicPr>
                <a:picLocks noChangeAspect="1" noChangeArrowheads="1"/>
              </p:cNvPicPr>
              <p:nvPr/>
            </p:nvPicPr>
            <p:blipFill rotWithShape="1">
              <a:blip r:embed="rId1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230067" y="4384154"/>
                <a:ext cx="736334" cy="5021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D:\4.ICT MKT 管理\01_Company Profile\LUXSHARE-ICT Company Profile\2013 2H\公司簡介\圖檔\1210\SATA-FFCss.jpg"/>
              <p:cNvPicPr>
                <a:picLocks noChangeAspect="1" noChangeArrowheads="1"/>
              </p:cNvPicPr>
              <p:nvPr/>
            </p:nvPicPr>
            <p:blipFill rotWithShape="1">
              <a:blip r:embed="rId1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157963" y="4384154"/>
                <a:ext cx="697438" cy="501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11" name="Picture 7" descr="D:\4.ICT MKT 管理\01_Company Profile\LUXSHARE-ICT Company Profile\2013 2H\公司簡介\圖檔\1210\IO-FPC2ss.jpg"/>
              <p:cNvPicPr>
                <a:picLocks noChangeAspect="1" noChangeArrowheads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2323" y="3617544"/>
                <a:ext cx="1042286" cy="618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D:\4.ICT MKT 管理\01_Company Profile\LUXSHARE-ICT Company Profile\2013 2H\公司簡介\圖檔\1210\iDP-FFCss.jpg"/>
              <p:cNvPicPr>
                <a:picLocks noChangeAspect="1" noChangeArrowheads="1"/>
              </p:cNvPicPr>
              <p:nvPr/>
            </p:nvPicPr>
            <p:blipFill rotWithShape="1">
              <a:blip r:embed="rId20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174264" y="3583902"/>
                <a:ext cx="830272" cy="645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0" name="Rectangle 98"/>
              <p:cNvSpPr>
                <a:spLocks noChangeArrowheads="1"/>
              </p:cNvSpPr>
              <p:nvPr/>
            </p:nvSpPr>
            <p:spPr bwMode="auto">
              <a:xfrm>
                <a:off x="1103459" y="4142336"/>
                <a:ext cx="98275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1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iDP</a:t>
                </a:r>
                <a:r>
                  <a:rPr lang="en-US" altLang="zh-CN" sz="11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FFC</a:t>
                </a:r>
                <a:endParaRPr lang="en-US" altLang="zh-CN" sz="11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Rectangle 101"/>
              <p:cNvSpPr>
                <a:spLocks noChangeArrowheads="1"/>
              </p:cNvSpPr>
              <p:nvPr/>
            </p:nvSpPr>
            <p:spPr bwMode="auto">
              <a:xfrm>
                <a:off x="1962027" y="4135730"/>
                <a:ext cx="107950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TW" sz="11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IO</a:t>
                </a:r>
                <a:r>
                  <a:rPr lang="zh-TW" altLang="en-US" sz="11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zh-CN" sz="11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FPC</a:t>
                </a:r>
                <a:endParaRPr lang="en-US" altLang="zh-CN" sz="11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" name="Rectangle 102"/>
              <p:cNvSpPr>
                <a:spLocks noChangeArrowheads="1"/>
              </p:cNvSpPr>
              <p:nvPr/>
            </p:nvSpPr>
            <p:spPr bwMode="auto">
              <a:xfrm>
                <a:off x="1971552" y="4831060"/>
                <a:ext cx="106917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1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LCM FPC</a:t>
                </a:r>
                <a:endParaRPr lang="en-US" altLang="zh-CN" sz="11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" name="矩形 45"/>
            <p:cNvSpPr>
              <a:spLocks noChangeArrowheads="1"/>
            </p:cNvSpPr>
            <p:nvPr/>
          </p:nvSpPr>
          <p:spPr bwMode="auto">
            <a:xfrm>
              <a:off x="896306" y="3373775"/>
              <a:ext cx="3238894" cy="218291"/>
            </a:xfrm>
            <a:prstGeom prst="rect">
              <a:avLst/>
            </a:prstGeom>
            <a:solidFill>
              <a:srgbClr val="004F97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TW" sz="1600" dirty="0" smtClean="0">
                  <a:solidFill>
                    <a:prstClr val="white"/>
                  </a:solidFill>
                </a:rPr>
                <a:t>FFC / FPC / Raw Cable</a:t>
              </a:r>
              <a:endParaRPr lang="zh-TW" alt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656135" y="1612774"/>
            <a:ext cx="3708000" cy="1696522"/>
            <a:chOff x="875267" y="1612774"/>
            <a:chExt cx="3242275" cy="1696522"/>
          </a:xfrm>
        </p:grpSpPr>
        <p:sp>
          <p:nvSpPr>
            <p:cNvPr id="74" name="矩形 73"/>
            <p:cNvSpPr/>
            <p:nvPr/>
          </p:nvSpPr>
          <p:spPr>
            <a:xfrm>
              <a:off x="879166" y="1688466"/>
              <a:ext cx="3232832" cy="1577468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zh-TW" altLang="en-US" sz="1600">
                <a:solidFill>
                  <a:prstClr val="white"/>
                </a:solidFill>
              </a:endParaRPr>
            </a:p>
          </p:txBody>
        </p:sp>
        <p:pic>
          <p:nvPicPr>
            <p:cNvPr id="47116" name="Picture 12" descr="D:\4.ICT MKT 管理\01_Company Profile\LUXSHARE-ICT Company Profile\2013 2H\公司簡介\圖檔\1210\Front-IOss.jpg"/>
            <p:cNvPicPr>
              <a:picLocks noChangeAspect="1" noChangeArrowheads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2774">
              <a:off x="3088677" y="1862723"/>
              <a:ext cx="995868" cy="683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TextBox 70"/>
            <p:cNvSpPr txBox="1">
              <a:spLocks noChangeArrowheads="1"/>
            </p:cNvSpPr>
            <p:nvPr/>
          </p:nvSpPr>
          <p:spPr bwMode="auto">
            <a:xfrm>
              <a:off x="3043151" y="2383821"/>
              <a:ext cx="99791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TW" sz="1000" dirty="0">
                  <a:solidFill>
                    <a:prstClr val="black"/>
                  </a:solidFill>
                </a:rPr>
                <a:t>Front </a:t>
              </a:r>
              <a:r>
                <a:rPr lang="en-US" altLang="zh-TW" sz="1000" dirty="0" smtClean="0">
                  <a:solidFill>
                    <a:prstClr val="black"/>
                  </a:solidFill>
                </a:rPr>
                <a:t>I/O</a:t>
              </a:r>
              <a:endParaRPr lang="en-US" altLang="zh-TW" sz="1000" dirty="0">
                <a:solidFill>
                  <a:prstClr val="black"/>
                </a:solidFill>
              </a:endParaRPr>
            </a:p>
          </p:txBody>
        </p:sp>
        <p:pic>
          <p:nvPicPr>
            <p:cNvPr id="15" name="Picture 4" descr="D:\4.ICT MKT 管理\01_Company Profile\LUXSHARE-ICT Company Profile\2013 2H\公司簡介\圖檔\SASss.jpg"/>
            <p:cNvPicPr>
              <a:picLocks noChangeAspect="1" noChangeArrowheads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91634" y="2650873"/>
              <a:ext cx="706188" cy="53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D:\4.ICT MKT 管理\01_Company Profile\LUXSHARE-ICT Company Profile\2013 2H\公司簡介\圖檔\SATAss.jpg"/>
            <p:cNvPicPr>
              <a:picLocks noChangeAspect="1" noChangeArrowheads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29378" y="1886307"/>
              <a:ext cx="713599" cy="581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12" name="Picture 8" descr="D:\4.ICT MKT 管理\01_Company Profile\LUXSHARE-ICT Company Profile\2013 2H\公司簡介\圖檔\WHss.jpg"/>
            <p:cNvPicPr>
              <a:picLocks noChangeAspect="1" noChangeArrowheads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68525" y="2562058"/>
              <a:ext cx="763017" cy="597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15" name="Picture 11" descr="D:\4.ICT MKT 管理\01_Company Profile\LUXSHARE-ICT Company Profile\2013 2H\公司簡介\圖檔\eDPss.jpg"/>
            <p:cNvPicPr>
              <a:picLocks noChangeAspect="1" noChangeArrowheads="1"/>
            </p:cNvPicPr>
            <p:nvPr/>
          </p:nvPicPr>
          <p:blipFill rotWithShape="1">
            <a:blip r:embed="rId2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00113">
              <a:off x="2235426" y="1888029"/>
              <a:ext cx="651817" cy="59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21" name="Picture 17" descr="D:\4.ICT MKT 管理\01_Company Profile\LUXSHARE-ICT Company Profile\2013 2H\公司簡介\圖檔\MiniSAS-HDss.jpg"/>
            <p:cNvPicPr>
              <a:picLocks noChangeAspect="1" noChangeArrowheads="1"/>
            </p:cNvPicPr>
            <p:nvPr/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33649" y="2627387"/>
              <a:ext cx="595173" cy="527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" name="TextBox 79"/>
            <p:cNvSpPr txBox="1">
              <a:spLocks noChangeArrowheads="1"/>
            </p:cNvSpPr>
            <p:nvPr/>
          </p:nvSpPr>
          <p:spPr bwMode="auto">
            <a:xfrm>
              <a:off x="2986291" y="3060185"/>
              <a:ext cx="112928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TW" sz="1000" dirty="0">
                  <a:solidFill>
                    <a:prstClr val="black"/>
                  </a:solidFill>
                </a:rPr>
                <a:t>Mini </a:t>
              </a:r>
              <a:r>
                <a:rPr lang="en-US" altLang="zh-TW" sz="1000" dirty="0" smtClean="0">
                  <a:solidFill>
                    <a:prstClr val="black"/>
                  </a:solidFill>
                </a:rPr>
                <a:t>SAS HD</a:t>
              </a:r>
              <a:endParaRPr lang="en-US" altLang="zh-CN" sz="1000" dirty="0">
                <a:solidFill>
                  <a:prstClr val="black"/>
                </a:solidFill>
              </a:endParaRPr>
            </a:p>
          </p:txBody>
        </p:sp>
        <p:sp>
          <p:nvSpPr>
            <p:cNvPr id="116" name="TextBox 68"/>
            <p:cNvSpPr txBox="1">
              <a:spLocks noChangeArrowheads="1"/>
            </p:cNvSpPr>
            <p:nvPr/>
          </p:nvSpPr>
          <p:spPr bwMode="auto">
            <a:xfrm>
              <a:off x="2193610" y="2381618"/>
              <a:ext cx="61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000" dirty="0" err="1" smtClean="0">
                  <a:solidFill>
                    <a:prstClr val="black"/>
                  </a:solidFill>
                </a:rPr>
                <a:t>eDP</a:t>
              </a:r>
              <a:endParaRPr lang="en-US" altLang="zh-CN" sz="1000" dirty="0">
                <a:solidFill>
                  <a:prstClr val="black"/>
                </a:solidFill>
              </a:endParaRPr>
            </a:p>
          </p:txBody>
        </p:sp>
        <p:sp>
          <p:nvSpPr>
            <p:cNvPr id="125" name="TextBox 78"/>
            <p:cNvSpPr txBox="1">
              <a:spLocks noChangeArrowheads="1"/>
            </p:cNvSpPr>
            <p:nvPr/>
          </p:nvSpPr>
          <p:spPr bwMode="auto">
            <a:xfrm>
              <a:off x="2058418" y="3063075"/>
              <a:ext cx="863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000" dirty="0" smtClean="0">
                  <a:solidFill>
                    <a:prstClr val="black"/>
                  </a:solidFill>
                </a:rPr>
                <a:t>W/H</a:t>
              </a:r>
              <a:endParaRPr lang="en-US" altLang="zh-CN" sz="1000" dirty="0">
                <a:solidFill>
                  <a:prstClr val="black"/>
                </a:solidFill>
              </a:endParaRPr>
            </a:p>
          </p:txBody>
        </p:sp>
        <p:sp>
          <p:nvSpPr>
            <p:cNvPr id="123" name="TextBox 76"/>
            <p:cNvSpPr txBox="1">
              <a:spLocks noChangeArrowheads="1"/>
            </p:cNvSpPr>
            <p:nvPr/>
          </p:nvSpPr>
          <p:spPr bwMode="auto">
            <a:xfrm>
              <a:off x="1241968" y="2371641"/>
              <a:ext cx="8651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TW" sz="1000" dirty="0" smtClean="0">
                  <a:solidFill>
                    <a:prstClr val="black"/>
                  </a:solidFill>
                </a:rPr>
                <a:t>SATA</a:t>
              </a:r>
              <a:endParaRPr lang="en-US" altLang="zh-CN" sz="1000" dirty="0">
                <a:solidFill>
                  <a:prstClr val="black"/>
                </a:solidFill>
              </a:endParaRPr>
            </a:p>
          </p:txBody>
        </p:sp>
        <p:sp>
          <p:nvSpPr>
            <p:cNvPr id="127" name="TextBox 77"/>
            <p:cNvSpPr txBox="1">
              <a:spLocks noChangeArrowheads="1"/>
            </p:cNvSpPr>
            <p:nvPr/>
          </p:nvSpPr>
          <p:spPr bwMode="auto">
            <a:xfrm>
              <a:off x="1009189" y="3059977"/>
              <a:ext cx="116042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TW" sz="1000" dirty="0" smtClean="0">
                  <a:solidFill>
                    <a:prstClr val="black"/>
                  </a:solidFill>
                </a:rPr>
                <a:t>Mini SAS/SAS</a:t>
              </a:r>
              <a:endParaRPr lang="en-US" altLang="zh-CN" sz="1000" dirty="0">
                <a:solidFill>
                  <a:prstClr val="black"/>
                </a:solidFill>
              </a:endParaRPr>
            </a:p>
          </p:txBody>
        </p:sp>
        <p:sp>
          <p:nvSpPr>
            <p:cNvPr id="75" name="矩形 45"/>
            <p:cNvSpPr>
              <a:spLocks noChangeArrowheads="1"/>
            </p:cNvSpPr>
            <p:nvPr/>
          </p:nvSpPr>
          <p:spPr bwMode="auto">
            <a:xfrm>
              <a:off x="875267" y="1612774"/>
              <a:ext cx="3242275" cy="218291"/>
            </a:xfrm>
            <a:prstGeom prst="rect">
              <a:avLst/>
            </a:prstGeom>
            <a:solidFill>
              <a:srgbClr val="004F97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TW" sz="1600" dirty="0">
                  <a:solidFill>
                    <a:prstClr val="white"/>
                  </a:solidFill>
                </a:rPr>
                <a:t>  Internal Cable</a:t>
              </a:r>
              <a:endParaRPr lang="zh-TW" alt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656133" y="5145751"/>
            <a:ext cx="3708001" cy="1154988"/>
            <a:chOff x="899590" y="5145751"/>
            <a:chExt cx="3225312" cy="1154988"/>
          </a:xfrm>
        </p:grpSpPr>
        <p:sp>
          <p:nvSpPr>
            <p:cNvPr id="88" name="矩形 87"/>
            <p:cNvSpPr/>
            <p:nvPr/>
          </p:nvSpPr>
          <p:spPr>
            <a:xfrm>
              <a:off x="899590" y="5306893"/>
              <a:ext cx="3225311" cy="99384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zh-TW" altLang="en-US" sz="1100">
                <a:solidFill>
                  <a:prstClr val="white"/>
                </a:solidFill>
              </a:endParaRPr>
            </a:p>
          </p:txBody>
        </p:sp>
        <p:pic>
          <p:nvPicPr>
            <p:cNvPr id="177" name="Picture 5" descr="Med_cable-001"/>
            <p:cNvPicPr>
              <a:picLocks noChangeAspect="1" noChangeArrowheads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40943">
              <a:off x="1161990" y="5291878"/>
              <a:ext cx="1351812" cy="61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7" name="矩形 45"/>
            <p:cNvSpPr>
              <a:spLocks noChangeArrowheads="1"/>
            </p:cNvSpPr>
            <p:nvPr/>
          </p:nvSpPr>
          <p:spPr bwMode="auto">
            <a:xfrm>
              <a:off x="1372465" y="6016394"/>
              <a:ext cx="10025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1100" dirty="0" smtClean="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rPr>
                <a:t>SPO2</a:t>
              </a:r>
              <a:endParaRPr lang="en-US" altLang="zh-TW" sz="1100" dirty="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9" name="矩形 45"/>
            <p:cNvSpPr>
              <a:spLocks noChangeArrowheads="1"/>
            </p:cNvSpPr>
            <p:nvPr/>
          </p:nvSpPr>
          <p:spPr bwMode="auto">
            <a:xfrm>
              <a:off x="2954127" y="6023740"/>
              <a:ext cx="86105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100" dirty="0" smtClean="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rPr>
                <a:t>W/H</a:t>
              </a:r>
              <a:endParaRPr lang="en-US" altLang="zh-TW" sz="1100" dirty="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23" name="Picture 9" descr="D:\4.ICT MKT 管理\01_Company Profile\LUXSHARE-ICT Company Profile\2013 2H\公司簡介\圖檔\1210\USB+AUX-cable.jpg"/>
            <p:cNvPicPr>
              <a:picLocks noChangeAspect="1" noChangeArrowheads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536" y="5419571"/>
              <a:ext cx="1072933" cy="628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矩形 45"/>
            <p:cNvSpPr>
              <a:spLocks noChangeArrowheads="1"/>
            </p:cNvSpPr>
            <p:nvPr/>
          </p:nvSpPr>
          <p:spPr bwMode="auto">
            <a:xfrm>
              <a:off x="899591" y="5145751"/>
              <a:ext cx="3225311" cy="218291"/>
            </a:xfrm>
            <a:prstGeom prst="rect">
              <a:avLst/>
            </a:prstGeom>
            <a:solidFill>
              <a:srgbClr val="004F97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TW" sz="1400" dirty="0">
                  <a:solidFill>
                    <a:prstClr val="white"/>
                  </a:solidFill>
                </a:rPr>
                <a:t>  </a:t>
              </a:r>
              <a:r>
                <a:rPr lang="en-US" altLang="zh-TW" sz="1600" dirty="0" smtClean="0">
                  <a:solidFill>
                    <a:prstClr val="white"/>
                  </a:solidFill>
                </a:rPr>
                <a:t>Medical</a:t>
              </a:r>
              <a:r>
                <a:rPr lang="zh-TW" altLang="en-US" sz="1600" dirty="0" smtClean="0">
                  <a:solidFill>
                    <a:prstClr val="white"/>
                  </a:solidFill>
                </a:rPr>
                <a:t> </a:t>
              </a:r>
              <a:r>
                <a:rPr lang="en-US" altLang="zh-TW" sz="1600" dirty="0" smtClean="0">
                  <a:solidFill>
                    <a:prstClr val="white"/>
                  </a:solidFill>
                </a:rPr>
                <a:t>/</a:t>
              </a:r>
              <a:r>
                <a:rPr lang="zh-TW" altLang="en-US" sz="1600" dirty="0" smtClean="0">
                  <a:solidFill>
                    <a:prstClr val="white"/>
                  </a:solidFill>
                </a:rPr>
                <a:t> </a:t>
              </a:r>
              <a:r>
                <a:rPr lang="en-US" altLang="zh-TW" sz="1600" dirty="0" smtClean="0">
                  <a:solidFill>
                    <a:prstClr val="white"/>
                  </a:solidFill>
                </a:rPr>
                <a:t>Automotive</a:t>
              </a:r>
              <a:endParaRPr lang="zh-TW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83" name="標題 30"/>
          <p:cNvSpPr txBox="1">
            <a:spLocks/>
          </p:cNvSpPr>
          <p:nvPr/>
        </p:nvSpPr>
        <p:spPr>
          <a:xfrm>
            <a:off x="769747" y="473673"/>
            <a:ext cx="7992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altLang="en-US" sz="3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華康黑體 Std W7" pitchFamily="34" charset="-120"/>
                <a:ea typeface="華康黑體 Std W7" pitchFamily="34" charset="-120"/>
                <a:cs typeface="+mj-cs"/>
              </a:defRPr>
            </a:lvl1pPr>
          </a:lstStyle>
          <a:p>
            <a:pPr algn="ctr"/>
            <a:r>
              <a:rPr lang="zh-CN" b="1" dirty="0" smtClean="0">
                <a:solidFill>
                  <a:srgbClr val="4F81BD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立讯精密</a:t>
            </a:r>
            <a:r>
              <a:rPr lang="en-US" altLang="zh-CN" b="1" dirty="0" smtClean="0">
                <a:solidFill>
                  <a:srgbClr val="4F81BD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·</a:t>
            </a:r>
            <a:r>
              <a:rPr lang="zh-CN" b="1" dirty="0" smtClean="0">
                <a:solidFill>
                  <a:srgbClr val="4F81BD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产品总览</a:t>
            </a:r>
            <a:endParaRPr lang="zh-CN" b="1" dirty="0">
              <a:solidFill>
                <a:srgbClr val="4F81BD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765747" y="5128963"/>
            <a:ext cx="3707560" cy="1171776"/>
            <a:chOff x="4765747" y="5128963"/>
            <a:chExt cx="3707560" cy="1171776"/>
          </a:xfrm>
        </p:grpSpPr>
        <p:grpSp>
          <p:nvGrpSpPr>
            <p:cNvPr id="3" name="组合 2"/>
            <p:cNvGrpSpPr/>
            <p:nvPr/>
          </p:nvGrpSpPr>
          <p:grpSpPr>
            <a:xfrm>
              <a:off x="4765747" y="5128963"/>
              <a:ext cx="3707560" cy="1171776"/>
              <a:chOff x="4765747" y="5128963"/>
              <a:chExt cx="3707560" cy="1171776"/>
            </a:xfrm>
          </p:grpSpPr>
          <p:grpSp>
            <p:nvGrpSpPr>
              <p:cNvPr id="29" name="群組 28"/>
              <p:cNvGrpSpPr/>
              <p:nvPr/>
            </p:nvGrpSpPr>
            <p:grpSpPr>
              <a:xfrm>
                <a:off x="4765747" y="5128963"/>
                <a:ext cx="3707560" cy="1171776"/>
                <a:chOff x="4767863" y="5128963"/>
                <a:chExt cx="3301742" cy="1171776"/>
              </a:xfrm>
            </p:grpSpPr>
            <p:sp>
              <p:nvSpPr>
                <p:cNvPr id="55" name="矩形 54"/>
                <p:cNvSpPr/>
                <p:nvPr/>
              </p:nvSpPr>
              <p:spPr>
                <a:xfrm>
                  <a:off x="4773923" y="5204654"/>
                  <a:ext cx="3292516" cy="10960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headEnd/>
                  <a:tailEnd/>
                </a:ln>
                <a:effectLst>
                  <a:outerShdw blurRad="40000" dist="20000" dir="5400000" rotWithShape="0">
                    <a:schemeClr val="tx1">
                      <a:lumMod val="50000"/>
                      <a:lumOff val="50000"/>
                      <a:alpha val="38000"/>
                    </a:schemeClr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/>
                  <a:endParaRPr lang="zh-TW" altLang="en-US" sz="110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27" name="Picture 13" descr="D:\4.ICT MKT 管理\01_Company Profile\LUXSHARE-ICT Company Profile\2013 2H\公司簡介\圖檔\1206\ＲＧseries4ss.jpg"/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568359">
                  <a:off x="6498615" y="5620917"/>
                  <a:ext cx="577591" cy="3600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1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5735142" y="6027228"/>
                  <a:ext cx="720725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100" dirty="0">
                      <a:solidFill>
                        <a:prstClr val="black"/>
                      </a:solidFill>
                    </a:rPr>
                    <a:t>LDS </a:t>
                  </a:r>
                </a:p>
              </p:txBody>
            </p:sp>
            <p:pic>
              <p:nvPicPr>
                <p:cNvPr id="47109" name="Picture 5" descr="D:\4.ICT MKT 管理\01_Company Profile\LUXSHARE-ICT Company Profile\2013 2H\公司簡介\圖檔\Smart Phone_ETS Antenna-s.jpg"/>
                <p:cNvPicPr>
                  <a:picLocks noChangeAspect="1" noChangeArrowheads="1"/>
                </p:cNvPicPr>
                <p:nvPr/>
              </p:nvPicPr>
              <p:blipFill rotWithShape="1">
                <a:blip r:embed="rId30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rot="20504821">
                  <a:off x="4810191" y="5541508"/>
                  <a:ext cx="698205" cy="4149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110" name="Picture 6" descr="D:\4.ICT MKT 管理\01_Company Profile\LUXSHARE-ICT Company Profile\2013 2H\公司簡介\圖檔\Smart-Phone_LDS-Antenna-s.gif"/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062330">
                  <a:off x="5785845" y="5644893"/>
                  <a:ext cx="445416" cy="3126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6" name="矩形 45"/>
                <p:cNvSpPr>
                  <a:spLocks noChangeArrowheads="1"/>
                </p:cNvSpPr>
                <p:nvPr/>
              </p:nvSpPr>
              <p:spPr bwMode="auto">
                <a:xfrm>
                  <a:off x="4767863" y="5128963"/>
                  <a:ext cx="3301742" cy="218291"/>
                </a:xfrm>
                <a:prstGeom prst="rect">
                  <a:avLst/>
                </a:prstGeom>
                <a:solidFill>
                  <a:srgbClr val="CDD200"/>
                </a:solidFill>
                <a:ln>
                  <a:noFill/>
                  <a:headEnd/>
                  <a:tailEnd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/>
                  <a:r>
                    <a:rPr lang="en-US" altLang="zh-TW" sz="1600" dirty="0">
                      <a:solidFill>
                        <a:prstClr val="white"/>
                      </a:solidFill>
                    </a:rPr>
                    <a:t>  </a:t>
                  </a:r>
                  <a:r>
                    <a:rPr lang="en-US" altLang="zh-TW" sz="1600" dirty="0" smtClean="0">
                      <a:solidFill>
                        <a:srgbClr val="004F97"/>
                      </a:solidFill>
                    </a:rPr>
                    <a:t>Antenna/Speaker</a:t>
                  </a:r>
                  <a:endParaRPr lang="zh-TW" altLang="en-US" sz="1600" dirty="0">
                    <a:solidFill>
                      <a:srgbClr val="004F97"/>
                    </a:solidFill>
                  </a:endParaRPr>
                </a:p>
              </p:txBody>
            </p:sp>
            <p:sp>
              <p:nvSpPr>
                <p:cNvPr id="142" name="TextBox 85"/>
                <p:cNvSpPr txBox="1">
                  <a:spLocks noChangeArrowheads="1"/>
                </p:cNvSpPr>
                <p:nvPr/>
              </p:nvSpPr>
              <p:spPr bwMode="auto">
                <a:xfrm>
                  <a:off x="5102963" y="6013802"/>
                  <a:ext cx="642937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100" dirty="0">
                      <a:solidFill>
                        <a:srgbClr val="000000"/>
                      </a:solidFill>
                      <a:ea typeface="新細明體" pitchFamily="18" charset="-120"/>
                    </a:rPr>
                    <a:t>ETS</a:t>
                  </a:r>
                  <a:endParaRPr lang="zh-CN" altLang="en-US" sz="1100" dirty="0">
                    <a:solidFill>
                      <a:srgbClr val="000000"/>
                    </a:solidFill>
                    <a:ea typeface="新細明體" pitchFamily="18" charset="-120"/>
                  </a:endParaRPr>
                </a:p>
              </p:txBody>
            </p:sp>
            <p:sp>
              <p:nvSpPr>
                <p:cNvPr id="101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6418734" y="6000400"/>
                  <a:ext cx="720725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100" dirty="0">
                      <a:solidFill>
                        <a:prstClr val="black"/>
                      </a:solidFill>
                    </a:rPr>
                    <a:t>LDS </a:t>
                  </a:r>
                </a:p>
              </p:txBody>
            </p:sp>
          </p:grpSp>
          <p:pic>
            <p:nvPicPr>
              <p:cNvPr id="84" name="Picture 49" descr="Step2"/>
              <p:cNvPicPr>
                <a:picLocks noChangeAspect="1" noChangeArrowheads="1"/>
              </p:cNvPicPr>
              <p:nvPr/>
            </p:nvPicPr>
            <p:blipFill>
              <a:blip r:embed="rId3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1140" y="5467000"/>
                <a:ext cx="708025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矩形 1"/>
            <p:cNvSpPr/>
            <p:nvPr/>
          </p:nvSpPr>
          <p:spPr>
            <a:xfrm>
              <a:off x="7770602" y="6000400"/>
              <a:ext cx="49084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100" dirty="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rPr>
                <a:t>IPX8</a:t>
              </a:r>
              <a:endParaRPr lang="zh-CN" altLang="en-US" sz="1100" dirty="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965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invGray">
          <a:xfrm>
            <a:off x="2333463" y="3157912"/>
            <a:ext cx="12971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200">
                <a:solidFill>
                  <a:srgbClr val="0070C0"/>
                </a:solidFill>
                <a:latin typeface="微软雅黑" pitchFamily="34" charset="-122"/>
              </a:rPr>
              <a:t>     </a:t>
            </a:r>
            <a:r>
              <a:rPr lang="en-US" altLang="zh-CN" sz="1200">
                <a:solidFill>
                  <a:srgbClr val="0070C0"/>
                </a:solidFill>
                <a:latin typeface="微软雅黑" pitchFamily="34" charset="-122"/>
              </a:rPr>
              <a:t>ISO 9001</a:t>
            </a:r>
          </a:p>
          <a:p>
            <a:pPr algn="l"/>
            <a:r>
              <a:rPr lang="en-US" altLang="zh-CN" sz="1200">
                <a:solidFill>
                  <a:srgbClr val="0070C0"/>
                </a:solidFill>
                <a:latin typeface="微软雅黑" pitchFamily="34" charset="-122"/>
              </a:rPr>
              <a:t>No.:FM 524135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92994" y="1541601"/>
            <a:ext cx="1154112" cy="158115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invGray">
          <a:xfrm>
            <a:off x="4171338" y="3127749"/>
            <a:ext cx="1343637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400">
                <a:solidFill>
                  <a:srgbClr val="0070C0"/>
                </a:solidFill>
                <a:latin typeface="微软雅黑" pitchFamily="34" charset="-122"/>
              </a:rPr>
              <a:t>    </a:t>
            </a:r>
            <a:r>
              <a:rPr lang="en-US" altLang="zh-CN" sz="1200">
                <a:solidFill>
                  <a:srgbClr val="0070C0"/>
                </a:solidFill>
                <a:latin typeface="微软雅黑" pitchFamily="34" charset="-122"/>
              </a:rPr>
              <a:t>ISO 14001</a:t>
            </a:r>
          </a:p>
          <a:p>
            <a:pPr algn="l"/>
            <a:r>
              <a:rPr lang="en-US" altLang="zh-CN" sz="1200">
                <a:solidFill>
                  <a:srgbClr val="0070C0"/>
                </a:solidFill>
                <a:latin typeface="微软雅黑" pitchFamily="34" charset="-122"/>
              </a:rPr>
              <a:t>No.:EMS527137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78975" y="1547951"/>
            <a:ext cx="1157287" cy="156845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invGray">
          <a:xfrm>
            <a:off x="6134210" y="3111874"/>
            <a:ext cx="110479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400">
                <a:solidFill>
                  <a:srgbClr val="0070C0"/>
                </a:solidFill>
                <a:latin typeface="微软雅黑" pitchFamily="34" charset="-122"/>
              </a:rPr>
              <a:t>        </a:t>
            </a:r>
            <a:r>
              <a:rPr lang="en-US" altLang="zh-CN" sz="1200">
                <a:solidFill>
                  <a:srgbClr val="0070C0"/>
                </a:solidFill>
                <a:latin typeface="微软雅黑" pitchFamily="34" charset="-122"/>
              </a:rPr>
              <a:t>UL</a:t>
            </a:r>
          </a:p>
          <a:p>
            <a:pPr algn="l"/>
            <a:r>
              <a:rPr lang="en-US" altLang="zh-CN" sz="1200">
                <a:solidFill>
                  <a:srgbClr val="0070C0"/>
                </a:solidFill>
                <a:latin typeface="微软雅黑" pitchFamily="34" charset="-122"/>
              </a:rPr>
              <a:t>No.:E209651</a:t>
            </a:r>
          </a:p>
        </p:txBody>
      </p:sp>
      <p:pic>
        <p:nvPicPr>
          <p:cNvPr id="9" name="Picture 8" descr="UL E209651_Type L服务类UL信息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9612" y="1554564"/>
            <a:ext cx="1165225" cy="158432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协会理事证书"/>
          <p:cNvPicPr>
            <a:picLocks noChangeArrowheads="1"/>
          </p:cNvPicPr>
          <p:nvPr/>
        </p:nvPicPr>
        <p:blipFill>
          <a:blip r:embed="rId6" cstate="print">
            <a:lum bright="18000" contrast="12000"/>
          </a:blip>
          <a:srcRect/>
          <a:stretch>
            <a:fillRect/>
          </a:stretch>
        </p:blipFill>
        <p:spPr bwMode="auto">
          <a:xfrm>
            <a:off x="684213" y="1527549"/>
            <a:ext cx="1079500" cy="157321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9402" name="Text Box 11"/>
          <p:cNvSpPr txBox="1">
            <a:spLocks noChangeArrowheads="1"/>
          </p:cNvSpPr>
          <p:nvPr/>
        </p:nvSpPr>
        <p:spPr bwMode="invGray">
          <a:xfrm>
            <a:off x="122525" y="3161087"/>
            <a:ext cx="25047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200" dirty="0">
                <a:solidFill>
                  <a:srgbClr val="0070C0"/>
                </a:solidFill>
                <a:latin typeface="微软雅黑" pitchFamily="34" charset="-122"/>
              </a:rPr>
              <a:t>High-tech Industry Association </a:t>
            </a:r>
          </a:p>
          <a:p>
            <a:pPr algn="l"/>
            <a:r>
              <a:rPr lang="en-US" altLang="zh-CN" sz="1200" dirty="0">
                <a:solidFill>
                  <a:srgbClr val="0070C0"/>
                </a:solidFill>
                <a:latin typeface="微软雅黑" pitchFamily="34" charset="-122"/>
              </a:rPr>
              <a:t>Certificate of Director</a:t>
            </a:r>
          </a:p>
          <a:p>
            <a:pPr algn="l"/>
            <a:r>
              <a:rPr lang="zh-CN" altLang="en-US" sz="1200" dirty="0">
                <a:solidFill>
                  <a:srgbClr val="0070C0"/>
                </a:solidFill>
                <a:latin typeface="微软雅黑" pitchFamily="34" charset="-122"/>
              </a:rPr>
              <a:t>             协会理事证书</a:t>
            </a:r>
          </a:p>
        </p:txBody>
      </p:sp>
      <p:pic>
        <p:nvPicPr>
          <p:cNvPr id="59403" name="Picture 13" descr="IMG_048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7725" y="3956424"/>
            <a:ext cx="1230313" cy="862013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59404" name="Text Box 14"/>
          <p:cNvSpPr txBox="1">
            <a:spLocks noChangeArrowheads="1"/>
          </p:cNvSpPr>
          <p:nvPr/>
        </p:nvSpPr>
        <p:spPr bwMode="invGray">
          <a:xfrm>
            <a:off x="591872" y="5480424"/>
            <a:ext cx="398012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300">
                <a:solidFill>
                  <a:srgbClr val="0070C0"/>
                </a:solidFill>
                <a:latin typeface="微软雅黑" pitchFamily="34" charset="-122"/>
              </a:rPr>
              <a:t>High-tech Enterprise Accreditation of Shenzhen</a:t>
            </a:r>
          </a:p>
          <a:p>
            <a:pPr algn="l"/>
            <a:r>
              <a:rPr lang="zh-CN" altLang="en-US" sz="1300">
                <a:solidFill>
                  <a:srgbClr val="0070C0"/>
                </a:solidFill>
                <a:latin typeface="微软雅黑" pitchFamily="34" charset="-122"/>
              </a:rPr>
              <a:t>深圳高新企业认定证书</a:t>
            </a:r>
          </a:p>
        </p:txBody>
      </p:sp>
      <p:pic>
        <p:nvPicPr>
          <p:cNvPr id="59405" name="Picture 15" descr="质量学会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98663" y="3956424"/>
            <a:ext cx="1195387" cy="85090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59406" name="Text Box 16"/>
          <p:cNvSpPr txBox="1">
            <a:spLocks noChangeArrowheads="1"/>
          </p:cNvSpPr>
          <p:nvPr/>
        </p:nvSpPr>
        <p:spPr bwMode="invGray">
          <a:xfrm>
            <a:off x="4572000" y="4950199"/>
            <a:ext cx="435768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300">
                <a:solidFill>
                  <a:srgbClr val="0070C0"/>
                </a:solidFill>
                <a:latin typeface="微软雅黑" pitchFamily="34" charset="-122"/>
              </a:rPr>
              <a:t>Quality Association Standing Member of Shenzhen</a:t>
            </a:r>
          </a:p>
          <a:p>
            <a:pPr algn="l"/>
            <a:r>
              <a:rPr lang="zh-CN" altLang="en-US" sz="1300">
                <a:solidFill>
                  <a:srgbClr val="0070C0"/>
                </a:solidFill>
                <a:latin typeface="微软雅黑" pitchFamily="34" charset="-122"/>
              </a:rPr>
              <a:t>深圳质量协会常务理事单位</a:t>
            </a:r>
          </a:p>
        </p:txBody>
      </p:sp>
      <p:pic>
        <p:nvPicPr>
          <p:cNvPr id="59407" name="Picture 17" descr="电子行业协会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0125" y="3956424"/>
            <a:ext cx="1117600" cy="83820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59408" name="Text Box 18"/>
          <p:cNvSpPr txBox="1">
            <a:spLocks noChangeArrowheads="1"/>
          </p:cNvSpPr>
          <p:nvPr/>
        </p:nvSpPr>
        <p:spPr bwMode="invGray">
          <a:xfrm>
            <a:off x="4572000" y="5480424"/>
            <a:ext cx="3240088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300">
                <a:solidFill>
                  <a:srgbClr val="0070C0"/>
                </a:solidFill>
                <a:latin typeface="微软雅黑" pitchFamily="34" charset="-122"/>
              </a:rPr>
              <a:t>EIA Standing Member</a:t>
            </a:r>
          </a:p>
          <a:p>
            <a:pPr algn="l"/>
            <a:r>
              <a:rPr lang="zh-CN" altLang="en-US" sz="1300">
                <a:solidFill>
                  <a:srgbClr val="0070C0"/>
                </a:solidFill>
                <a:latin typeface="微软雅黑" pitchFamily="34" charset="-122"/>
              </a:rPr>
              <a:t>深圳电子行业协会常务理事企业</a:t>
            </a:r>
            <a:endParaRPr lang="en-US" altLang="zh-CN" sz="1300">
              <a:solidFill>
                <a:srgbClr val="0070C0"/>
              </a:solidFill>
              <a:latin typeface="微软雅黑" pitchFamily="34" charset="-122"/>
            </a:endParaRPr>
          </a:p>
        </p:txBody>
      </p:sp>
      <p:sp>
        <p:nvSpPr>
          <p:cNvPr id="59409" name="Text Box 20"/>
          <p:cNvSpPr txBox="1">
            <a:spLocks noChangeArrowheads="1"/>
          </p:cNvSpPr>
          <p:nvPr/>
        </p:nvSpPr>
        <p:spPr bwMode="invGray">
          <a:xfrm>
            <a:off x="548570" y="6026524"/>
            <a:ext cx="338208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300">
                <a:solidFill>
                  <a:srgbClr val="0070C0"/>
                </a:solidFill>
                <a:latin typeface="微软雅黑" pitchFamily="34" charset="-122"/>
              </a:rPr>
              <a:t>High-tech Industry Association Member</a:t>
            </a:r>
          </a:p>
          <a:p>
            <a:pPr algn="l"/>
            <a:r>
              <a:rPr lang="zh-CN" altLang="en-US" sz="1300">
                <a:solidFill>
                  <a:srgbClr val="0070C0"/>
                </a:solidFill>
                <a:latin typeface="微软雅黑" pitchFamily="34" charset="-122"/>
              </a:rPr>
              <a:t>高新技术产业协会理事单位</a:t>
            </a:r>
          </a:p>
        </p:txBody>
      </p:sp>
      <p:sp>
        <p:nvSpPr>
          <p:cNvPr id="59410" name="Text Box 21"/>
          <p:cNvSpPr txBox="1">
            <a:spLocks noChangeArrowheads="1"/>
          </p:cNvSpPr>
          <p:nvPr/>
        </p:nvSpPr>
        <p:spPr bwMode="invGray">
          <a:xfrm>
            <a:off x="4572000" y="6026524"/>
            <a:ext cx="360045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300">
                <a:solidFill>
                  <a:srgbClr val="0070C0"/>
                </a:solidFill>
                <a:latin typeface="微软雅黑" pitchFamily="34" charset="-122"/>
              </a:rPr>
              <a:t>Lab Federation Organization Member</a:t>
            </a:r>
          </a:p>
          <a:p>
            <a:pPr algn="l"/>
            <a:r>
              <a:rPr lang="zh-CN" altLang="en-US" sz="1300">
                <a:solidFill>
                  <a:srgbClr val="0070C0"/>
                </a:solidFill>
                <a:latin typeface="微软雅黑" pitchFamily="34" charset="-122"/>
              </a:rPr>
              <a:t>实验室联合会单位会员</a:t>
            </a:r>
          </a:p>
        </p:txBody>
      </p:sp>
      <p:pic>
        <p:nvPicPr>
          <p:cNvPr id="59411" name="Picture 22" descr="实验室联合会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0788" y="3956424"/>
            <a:ext cx="1182687" cy="904875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 descr="IMG_0467"/>
          <p:cNvPicPr>
            <a:picLocks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42938" y="3956424"/>
            <a:ext cx="1163637" cy="83026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sp>
        <p:nvSpPr>
          <p:cNvPr id="59413" name="Text Box 24"/>
          <p:cNvSpPr txBox="1">
            <a:spLocks noChangeArrowheads="1"/>
          </p:cNvSpPr>
          <p:nvPr/>
        </p:nvSpPr>
        <p:spPr bwMode="invGray">
          <a:xfrm>
            <a:off x="564076" y="4950199"/>
            <a:ext cx="3426899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300">
                <a:solidFill>
                  <a:srgbClr val="0070C0"/>
                </a:solidFill>
                <a:latin typeface="微软雅黑" pitchFamily="34" charset="-122"/>
              </a:rPr>
              <a:t>National High-tech Enterprise Certificate</a:t>
            </a:r>
          </a:p>
          <a:p>
            <a:pPr algn="l"/>
            <a:r>
              <a:rPr lang="zh-CN" altLang="en-US" sz="1300">
                <a:solidFill>
                  <a:srgbClr val="0070C0"/>
                </a:solidFill>
                <a:latin typeface="微软雅黑" pitchFamily="34" charset="-122"/>
              </a:rPr>
              <a:t>国家高新技术企业证书</a:t>
            </a:r>
          </a:p>
        </p:txBody>
      </p:sp>
      <p:pic>
        <p:nvPicPr>
          <p:cNvPr id="59414" name="Picture 2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21400" y="3956424"/>
            <a:ext cx="1257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图片 1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35803" y="1546599"/>
            <a:ext cx="1158875" cy="15843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9419" name="Text Box 5"/>
          <p:cNvSpPr txBox="1">
            <a:spLocks noChangeArrowheads="1"/>
          </p:cNvSpPr>
          <p:nvPr/>
        </p:nvSpPr>
        <p:spPr bwMode="invGray">
          <a:xfrm>
            <a:off x="7642575" y="3130924"/>
            <a:ext cx="124425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400">
                <a:solidFill>
                  <a:srgbClr val="0070C0"/>
                </a:solidFill>
                <a:latin typeface="微软雅黑" pitchFamily="34" charset="-122"/>
              </a:rPr>
              <a:t>    </a:t>
            </a:r>
            <a:r>
              <a:rPr lang="en-US" altLang="zh-CN" sz="1200">
                <a:solidFill>
                  <a:srgbClr val="0070C0"/>
                </a:solidFill>
                <a:latin typeface="微软雅黑" pitchFamily="34" charset="-122"/>
              </a:rPr>
              <a:t>TS 16949</a:t>
            </a:r>
          </a:p>
          <a:p>
            <a:pPr algn="l"/>
            <a:r>
              <a:rPr lang="en-US" altLang="zh-CN" sz="1200">
                <a:solidFill>
                  <a:srgbClr val="0070C0"/>
                </a:solidFill>
                <a:latin typeface="微软雅黑" pitchFamily="34" charset="-122"/>
              </a:rPr>
              <a:t>   No.:0116489</a:t>
            </a:r>
          </a:p>
        </p:txBody>
      </p:sp>
      <p:sp>
        <p:nvSpPr>
          <p:cNvPr id="27" name="標題 30"/>
          <p:cNvSpPr>
            <a:spLocks noGrp="1"/>
          </p:cNvSpPr>
          <p:nvPr>
            <p:ph type="title"/>
          </p:nvPr>
        </p:nvSpPr>
        <p:spPr>
          <a:xfrm>
            <a:off x="580028" y="476672"/>
            <a:ext cx="7992000" cy="8640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立讯精密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行业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资质</a:t>
            </a:r>
            <a:endParaRPr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16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4626</TotalTime>
  <Words>2694</Words>
  <Application>Microsoft Office PowerPoint</Application>
  <PresentationFormat>全屏显示(4:3)</PresentationFormat>
  <Paragraphs>448</Paragraphs>
  <Slides>17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佈景主題</vt:lpstr>
      <vt:lpstr>1_Office 佈景主題</vt:lpstr>
      <vt:lpstr>立讯精密工业股份有限公司   2015校园招聘  宣传手册</vt:lpstr>
      <vt:lpstr>PowerPoint 演示文稿</vt:lpstr>
      <vt:lpstr>PowerPoint 演示文稿</vt:lpstr>
      <vt:lpstr>立讯精密·发展历史</vt:lpstr>
      <vt:lpstr>PowerPoint 演示文稿</vt:lpstr>
      <vt:lpstr>立讯精密·合作伙伴</vt:lpstr>
      <vt:lpstr>立讯精密·产品和应用</vt:lpstr>
      <vt:lpstr>PowerPoint 演示文稿</vt:lpstr>
      <vt:lpstr>立讯精密·行业资质</vt:lpstr>
      <vt:lpstr>立讯精密·用人理念</vt:lpstr>
      <vt:lpstr>立讯精密·晋升发展</vt:lpstr>
      <vt:lpstr>立讯精密·福利待遇</vt:lpstr>
      <vt:lpstr>立讯精密·培训计划</vt:lpstr>
      <vt:lpstr>立讯精密·2015 人才需求</vt:lpstr>
      <vt:lpstr>立讯精密·素质要求</vt:lpstr>
      <vt:lpstr>立讯精密·联系我们</vt:lpstr>
      <vt:lpstr>  連結創新, 成就未來     祝各位同学前程似锦！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Kay Liu</dc:creator>
  <cp:lastModifiedBy>Can Xu(LUXSHARE-ICT)</cp:lastModifiedBy>
  <cp:revision>321</cp:revision>
  <dcterms:created xsi:type="dcterms:W3CDTF">2011-11-29T12:05:28Z</dcterms:created>
  <dcterms:modified xsi:type="dcterms:W3CDTF">2015-03-04T09:49:33Z</dcterms:modified>
</cp:coreProperties>
</file>